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60" r:id="rId3"/>
    <p:sldId id="262" r:id="rId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4D3E97"/>
    <a:srgbClr val="FFE1F5"/>
    <a:srgbClr val="CE4468"/>
    <a:srgbClr val="C1D6FF"/>
    <a:srgbClr val="EA005F"/>
    <a:srgbClr val="55B3B1"/>
    <a:srgbClr val="5FB8B6"/>
    <a:srgbClr val="FF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2786" autoAdjust="0"/>
    <p:restoredTop sz="99807" autoAdjust="0"/>
  </p:normalViewPr>
  <p:slideViewPr>
    <p:cSldViewPr>
      <p:cViewPr varScale="1">
        <p:scale>
          <a:sx n="110" d="100"/>
          <a:sy n="110" d="100"/>
        </p:scale>
        <p:origin x="121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4164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K:\341%20Suivi%20et%20analyse%20des%20indicateurs%20sociaux\Dossier%20341%20TRANSFERT\Corrig&#233;%20question%2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BC260-4E69-4116-960A-314746BF604B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32720-0612-4F38-BB36-DA81460587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393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FCC34-D81F-4C2B-96D3-28931F08E427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3D94A-C7A1-4D9C-B71A-7EB8279DAE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30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A91F6-135C-42C6-A083-C9586004EFC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43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7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37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480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Logo_securit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025" y="5791200"/>
            <a:ext cx="138185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777" y="819150"/>
            <a:ext cx="6301154" cy="1092200"/>
          </a:xfrm>
          <a:solidFill>
            <a:schemeClr val="tx2"/>
          </a:solidFill>
        </p:spPr>
        <p:txBody>
          <a:bodyPr tIns="118800">
            <a:sp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altLang="fr-FR" noProof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777" y="1881188"/>
            <a:ext cx="6301154" cy="17526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26842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92AD7-A35A-4371-AAF4-76E411C7F67A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3A3FA-327E-45B9-A2AD-411F132F323B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79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435" y="440694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0B554-9836-4A70-B4D2-005F2548F2A2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90180-3664-479C-ADC6-D61993846EEF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115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1000" y="1917700"/>
            <a:ext cx="4113335" cy="386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5012" y="1917700"/>
            <a:ext cx="4113334" cy="386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03A25-32E6-4DDC-A321-C79721FF2274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8BB09-4E7A-410F-9443-99EB9851A240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29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29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29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178C4-0842-4C4E-AFC4-CB66D6E701AE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041F2-7DC3-48D4-9233-5E38B925AC62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91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93F36-EA4C-43D4-8D78-519664CA70FF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B2637-2FE4-4E83-B2A0-4F61CD276BA8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597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17C7C-0DE5-4613-B3F8-A9A365AAB24D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69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38" y="273078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7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CAC7-61DE-4059-AC92-60576372213C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7217D-3BDD-40D8-A2B1-EA945482CDDE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30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60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E6DD9-DD76-405E-BB1B-55D0A303053A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59DA3-1CC2-4A62-B95E-1B4CEFFD860A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25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7765-839A-4383-890E-0DAC31B8A073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04C81-F51D-44B4-B7A5-83E6E63DDFC7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12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57249" y="260350"/>
            <a:ext cx="2091103" cy="551815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260350"/>
            <a:ext cx="6135566" cy="55181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E8904-B9FE-4CE1-AD4C-74CDB357569A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92CC5-EEFE-44EF-89FC-7FF2DCDD0E3B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515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1" y="260350"/>
            <a:ext cx="8367346" cy="8636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81000" y="1917700"/>
            <a:ext cx="4113335" cy="3860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5012" y="1917700"/>
            <a:ext cx="4113334" cy="3860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02C4F-0A83-466C-AE2A-14ECFC46ECEC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42A99-1A20-42A1-B6A5-99E2C5EA13CA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1043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1" y="260350"/>
            <a:ext cx="8367346" cy="8636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81000" y="1917700"/>
            <a:ext cx="4113335" cy="3860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35012" y="1917700"/>
            <a:ext cx="4113334" cy="1854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35012" y="3924300"/>
            <a:ext cx="4113334" cy="1854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93C4-399E-4F4C-B2C9-9A070FCB70F5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B1BE5-26BE-4737-8A05-2E30BA117139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98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81001" y="260350"/>
            <a:ext cx="8367346" cy="55181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2C3C-47BA-42C4-AC8C-0FEA29523DC3}" type="datetime2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368BE-E8E9-4BFF-A34B-8DE232F39A8A}" type="slidenum">
              <a:rPr lang="fr-FR" altLang="fr-FR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3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35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35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20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92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44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70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692F0-F9F6-4222-BF82-37A76BFCCF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0A91-1429-4584-948C-92D4E429AC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66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1" y="260350"/>
            <a:ext cx="8367346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1" y="1917700"/>
            <a:ext cx="8367346" cy="386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0566" y="6415088"/>
            <a:ext cx="4151434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7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EEA17-B9BF-4075-A0BC-9A010292392C}" type="datetime2">
              <a:rPr lang="fr-FR" altLang="fr-FR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lundi 18 mars 2019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0566" y="6280151"/>
            <a:ext cx="4151434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7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>
                <a:solidFill>
                  <a:prstClr val="black"/>
                </a:solidFill>
              </a:rPr>
              <a:t>DRH FS - CONTROLE DE GESTION SOCIAL ET PILOTAGE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789" y="6145213"/>
            <a:ext cx="287215" cy="10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4EFFC-6E66-47E1-B7CF-0E40EDBB2BBD}" type="slidenum">
              <a:rPr lang="fr-FR" altLang="fr-F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394192" y="6145256"/>
            <a:ext cx="17585" cy="35718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fr-FR">
              <a:solidFill>
                <a:srgbClr val="6E267B"/>
              </a:solidFill>
            </a:endParaRPr>
          </a:p>
        </p:txBody>
      </p:sp>
      <p:sp>
        <p:nvSpPr>
          <p:cNvPr id="1032" name="Text Box 13"/>
          <p:cNvSpPr txBox="1">
            <a:spLocks noChangeArrowheads="1"/>
          </p:cNvSpPr>
          <p:nvPr/>
        </p:nvSpPr>
        <p:spPr bwMode="auto">
          <a:xfrm>
            <a:off x="420566" y="6145213"/>
            <a:ext cx="4151434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700">
                <a:solidFill>
                  <a:prstClr val="black"/>
                </a:solidFill>
              </a:rPr>
              <a:t>SNCF – DOCUMENT CONFIDENTIEL</a:t>
            </a:r>
          </a:p>
        </p:txBody>
      </p:sp>
      <p:pic>
        <p:nvPicPr>
          <p:cNvPr id="1033" name="Picture 15" descr="Logo_securit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025" y="5791200"/>
            <a:ext cx="138185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61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8288" indent="-268288" algn="l" rtl="0" eaLnBrk="0" fontAlgn="base" hangingPunct="0">
        <a:spcBef>
          <a:spcPct val="80000"/>
        </a:spcBef>
        <a:spcAft>
          <a:spcPct val="0"/>
        </a:spcAft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284163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400">
          <a:solidFill>
            <a:schemeClr val="tx1"/>
          </a:solidFill>
          <a:latin typeface="+mn-lt"/>
          <a:cs typeface="+mn-cs"/>
        </a:defRPr>
      </a:lvl2pPr>
      <a:lvl3pPr marL="992188" indent="-27146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357313" indent="-2873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1708150" indent="-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165350" indent="-2667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622550" indent="-2667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079750" indent="-2667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536950" indent="-2667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Tableau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358880"/>
              </p:ext>
            </p:extLst>
          </p:nvPr>
        </p:nvGraphicFramePr>
        <p:xfrm>
          <a:off x="1331641" y="2708920"/>
          <a:ext cx="3456383" cy="1584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2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1447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Recrutements   externes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tabLst/>
                      </a:pPr>
                      <a:endParaRPr lang="fr-FR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fr-FR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Dont CDI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fr-FR" sz="105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Dont Temps</a:t>
                      </a:r>
                      <a:r>
                        <a:rPr lang="fr-FR" sz="105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partiel</a:t>
                      </a:r>
                      <a:endParaRPr lang="fr-FR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CDD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7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réalisés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05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05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fr-FR" sz="800" b="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" name="Rectangle 69"/>
          <p:cNvSpPr/>
          <p:nvPr/>
        </p:nvSpPr>
        <p:spPr bwMode="auto">
          <a:xfrm>
            <a:off x="4991318" y="764704"/>
            <a:ext cx="4152682" cy="597666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46800" rIns="36000" bIns="144000" numCol="1" rtlCol="0" anchor="t" anchorCtr="0" compatLnSpc="1">
            <a:prstTxWarp prst="textNoShape">
              <a:avLst/>
            </a:prstTxWarp>
          </a:bodyPr>
          <a:lstStyle/>
          <a:p>
            <a:endParaRPr lang="fr-FR" sz="1000" b="1" dirty="0">
              <a:solidFill>
                <a:schemeClr val="accent1"/>
              </a:solidFill>
            </a:endParaRPr>
          </a:p>
          <a:p>
            <a:endParaRPr lang="fr-FR" sz="1000" b="1" dirty="0">
              <a:solidFill>
                <a:schemeClr val="accent1"/>
              </a:solidFill>
            </a:endParaRPr>
          </a:p>
          <a:p>
            <a:endParaRPr lang="fr-FR" sz="1000" b="1" dirty="0">
              <a:solidFill>
                <a:schemeClr val="accent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00" b="1" dirty="0">
                <a:solidFill>
                  <a:srgbClr val="FF9933"/>
                </a:solidFill>
              </a:rPr>
              <a:t>Hypothèse de CESSATIONS  :</a:t>
            </a:r>
          </a:p>
          <a:p>
            <a:r>
              <a:rPr lang="fr-FR" sz="1000" b="1" dirty="0">
                <a:solidFill>
                  <a:srgbClr val="FF9933"/>
                </a:solidFill>
              </a:rPr>
              <a:t>CESSATIONS enregistrées : </a:t>
            </a:r>
          </a:p>
          <a:p>
            <a:endParaRPr lang="fr-FR" sz="1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dirty="0"/>
              <a:t>Démissions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dirty="0"/>
              <a:t>Ruptures en périodes d’essai  :</a:t>
            </a:r>
            <a:endParaRPr lang="fr-FR" sz="2000" dirty="0">
              <a:solidFill>
                <a:srgbClr val="C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accent4"/>
                </a:solidFill>
              </a:rPr>
              <a:t>RECRUTEMENTS :              autorisations accordées sur les métiers spécifiques non disponibles en interne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accent4"/>
                </a:solidFill>
              </a:rPr>
              <a:t>Avancement à                  % de l’enveloppe autorisée</a:t>
            </a:r>
            <a:endParaRPr lang="fr-FR" sz="1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700" b="1" dirty="0">
              <a:solidFill>
                <a:schemeClr val="accent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/>
              <a:t>      CDD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6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000" b="1" dirty="0">
              <a:solidFill>
                <a:schemeClr val="accent6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accent6"/>
                </a:solidFill>
              </a:rPr>
              <a:t>  Absentéisme (Maladie Blessure Hors Service) 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fr-FR" sz="1000" b="1" dirty="0">
              <a:solidFill>
                <a:schemeClr val="accent6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fr-FR" sz="1000" b="1" dirty="0">
              <a:solidFill>
                <a:schemeClr val="accent6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fr-FR" sz="1000" b="1" dirty="0">
              <a:solidFill>
                <a:schemeClr val="accent6"/>
              </a:solidFill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fr-FR" sz="1000" b="1" dirty="0">
              <a:solidFill>
                <a:schemeClr val="accent6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accent6"/>
                </a:solidFill>
              </a:rPr>
              <a:t>  Accidents de travail par rapport à N-1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62102" y="6096863"/>
            <a:ext cx="1889618" cy="38068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0" y="44624"/>
            <a:ext cx="9135830" cy="457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400" b="1" kern="0" dirty="0">
                <a:solidFill>
                  <a:schemeClr val="accent3"/>
                </a:solidFill>
              </a:rPr>
              <a:t>LES CHIFFRES CLÉS – 1</a:t>
            </a:r>
            <a:r>
              <a:rPr lang="fr-FR" sz="2400" b="1" kern="0" baseline="30000" dirty="0">
                <a:solidFill>
                  <a:schemeClr val="accent3"/>
                </a:solidFill>
              </a:rPr>
              <a:t>er</a:t>
            </a:r>
            <a:r>
              <a:rPr lang="fr-FR" sz="2400" b="1" kern="0" dirty="0">
                <a:solidFill>
                  <a:schemeClr val="accent3"/>
                </a:solidFill>
              </a:rPr>
              <a:t> Semestre 20NN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179512" y="2780928"/>
            <a:ext cx="1214275" cy="1368152"/>
            <a:chOff x="164505" y="3754856"/>
            <a:chExt cx="1214275" cy="921715"/>
          </a:xfrm>
        </p:grpSpPr>
        <p:sp>
          <p:nvSpPr>
            <p:cNvPr id="39" name="Rectangle 38"/>
            <p:cNvSpPr/>
            <p:nvPr/>
          </p:nvSpPr>
          <p:spPr bwMode="auto">
            <a:xfrm>
              <a:off x="164505" y="4403163"/>
              <a:ext cx="1214275" cy="273408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dirty="0">
                  <a:solidFill>
                    <a:srgbClr val="009AA6"/>
                  </a:solidFill>
                </a:rPr>
                <a:t>Recrutements </a:t>
              </a: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" t="-1266" b="485"/>
            <a:stretch/>
          </p:blipFill>
          <p:spPr bwMode="auto">
            <a:xfrm>
              <a:off x="258827" y="3754856"/>
              <a:ext cx="658051" cy="436602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8" name="ZoneTexte 87"/>
          <p:cNvSpPr txBox="1"/>
          <p:nvPr/>
        </p:nvSpPr>
        <p:spPr>
          <a:xfrm>
            <a:off x="964596" y="2539872"/>
            <a:ext cx="4993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100" b="1">
              <a:solidFill>
                <a:prstClr val="white">
                  <a:lumMod val="50000"/>
                </a:prstClr>
              </a:solidFill>
            </a:endParaRPr>
          </a:p>
          <a:p>
            <a:endParaRPr lang="fr-FR" sz="800">
              <a:solidFill>
                <a:prstClr val="black"/>
              </a:solidFill>
            </a:endParaRPr>
          </a:p>
          <a:p>
            <a:endParaRPr lang="fr-FR" sz="1400" b="1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50" name="Connecteur droit 49"/>
          <p:cNvCxnSpPr/>
          <p:nvPr/>
        </p:nvCxnSpPr>
        <p:spPr bwMode="auto">
          <a:xfrm flipV="1">
            <a:off x="65184" y="764704"/>
            <a:ext cx="9078816" cy="3424"/>
          </a:xfrm>
          <a:prstGeom prst="line">
            <a:avLst/>
          </a:prstGeom>
          <a:noFill/>
          <a:ln w="31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5" name="Groupe 184"/>
          <p:cNvGrpSpPr/>
          <p:nvPr/>
        </p:nvGrpSpPr>
        <p:grpSpPr>
          <a:xfrm>
            <a:off x="0" y="1124744"/>
            <a:ext cx="936987" cy="917909"/>
            <a:chOff x="178660" y="3838255"/>
            <a:chExt cx="927722" cy="931450"/>
          </a:xfrm>
        </p:grpSpPr>
        <p:pic>
          <p:nvPicPr>
            <p:cNvPr id="186" name="Picture 5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729" y="3838255"/>
              <a:ext cx="658052" cy="649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7" name="Rectangle 186"/>
            <p:cNvSpPr/>
            <p:nvPr/>
          </p:nvSpPr>
          <p:spPr bwMode="auto">
            <a:xfrm>
              <a:off x="178660" y="4512521"/>
              <a:ext cx="927722" cy="257184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dirty="0">
                  <a:solidFill>
                    <a:srgbClr val="FF9933"/>
                  </a:solidFill>
                </a:rPr>
                <a:t>Départs</a:t>
              </a:r>
              <a:endParaRPr lang="fr-FR" sz="800" b="1" dirty="0">
                <a:solidFill>
                  <a:srgbClr val="FCB188"/>
                </a:solidFill>
              </a:endParaRPr>
            </a:p>
          </p:txBody>
        </p:sp>
      </p:grpSp>
      <p:cxnSp>
        <p:nvCxnSpPr>
          <p:cNvPr id="190" name="Connecteur droit 189"/>
          <p:cNvCxnSpPr/>
          <p:nvPr/>
        </p:nvCxnSpPr>
        <p:spPr bwMode="auto">
          <a:xfrm>
            <a:off x="35778" y="2564904"/>
            <a:ext cx="9108222" cy="0"/>
          </a:xfrm>
          <a:prstGeom prst="line">
            <a:avLst/>
          </a:prstGeom>
          <a:noFill/>
          <a:ln w="3175" cap="flat" cmpd="sng" algn="ctr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93" name="Tableau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76823"/>
              </p:ext>
            </p:extLst>
          </p:nvPr>
        </p:nvGraphicFramePr>
        <p:xfrm>
          <a:off x="1043608" y="1124744"/>
          <a:ext cx="3753950" cy="1177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523"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>
                          <a:solidFill>
                            <a:schemeClr val="tx1"/>
                          </a:solidFill>
                        </a:rPr>
                        <a:t>TOTAL HYPOTHÈSE DÉPARTS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TOTAL DÉPARTS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Dont</a:t>
                      </a:r>
                    </a:p>
                    <a:p>
                      <a:pPr algn="ctr"/>
                      <a:r>
                        <a:rPr lang="fr-FR" sz="9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Retraites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Dont</a:t>
                      </a:r>
                    </a:p>
                    <a:p>
                      <a:pPr algn="ctr"/>
                      <a:r>
                        <a:rPr lang="fr-FR" sz="900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autres cessations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05">
                <a:tc>
                  <a:txBody>
                    <a:bodyPr/>
                    <a:lstStyle/>
                    <a:p>
                      <a:pPr algn="ctr"/>
                      <a:endParaRPr lang="fr-FR" sz="1050" b="1" dirty="0">
                        <a:solidFill>
                          <a:srgbClr val="FF993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b="1" kern="1200" dirty="0">
                        <a:solidFill>
                          <a:srgbClr val="FF99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b="1" dirty="0">
                        <a:solidFill>
                          <a:srgbClr val="FF993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b="1" dirty="0">
                        <a:solidFill>
                          <a:srgbClr val="FF9933"/>
                        </a:solidFill>
                      </a:endParaRPr>
                    </a:p>
                    <a:p>
                      <a:pPr algn="ctr"/>
                      <a:endParaRPr lang="fr-FR" sz="1050" b="1" dirty="0">
                        <a:solidFill>
                          <a:srgbClr val="FF9933"/>
                        </a:solidFill>
                      </a:endParaRPr>
                    </a:p>
                    <a:p>
                      <a:pPr algn="ctr"/>
                      <a:endParaRPr lang="fr-FR" sz="1050" b="1" baseline="0" dirty="0">
                        <a:solidFill>
                          <a:srgbClr val="FF9933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835" y="5949668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1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83301"/>
              </p:ext>
            </p:extLst>
          </p:nvPr>
        </p:nvGraphicFramePr>
        <p:xfrm>
          <a:off x="971600" y="4797152"/>
          <a:ext cx="4053303" cy="1130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387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ABSENTÉISME  Maladie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ACCIDENT TRAVAIL </a:t>
                      </a:r>
                    </a:p>
                    <a:p>
                      <a:pPr algn="ctr"/>
                      <a:r>
                        <a:rPr lang="fr-FR" sz="900" dirty="0"/>
                        <a:t>(avec arrêts et hors trajet)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solidFill>
                            <a:srgbClr val="FF9966"/>
                          </a:solidFill>
                        </a:rPr>
                        <a:t>/agent/an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baseline="0">
                          <a:solidFill>
                            <a:srgbClr val="FF9966"/>
                          </a:solidFill>
                        </a:rPr>
                        <a:t>N–1 </a:t>
                      </a:r>
                      <a:r>
                        <a:rPr lang="fr-FR" sz="900" b="0" baseline="0" dirty="0">
                          <a:solidFill>
                            <a:srgbClr val="FF9966"/>
                          </a:solidFill>
                        </a:rPr>
                        <a:t>:  </a:t>
                      </a:r>
                      <a:endParaRPr lang="fr-FR" sz="900" b="0" dirty="0">
                        <a:solidFill>
                          <a:srgbClr val="FF9966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99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82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i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j/agent/an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i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36" name="Connecteur droit 118"/>
          <p:cNvCxnSpPr/>
          <p:nvPr/>
        </p:nvCxnSpPr>
        <p:spPr bwMode="auto">
          <a:xfrm flipV="1">
            <a:off x="3690498" y="3590098"/>
            <a:ext cx="497" cy="926457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5400" dist="50800" dir="18900000" sx="98000" sy="98000" algn="bl" rotWithShape="0">
              <a:prstClr val="black">
                <a:alpha val="18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48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108321" y="6635006"/>
            <a:ext cx="287215" cy="153888"/>
          </a:xfrm>
        </p:spPr>
        <p:txBody>
          <a:bodyPr/>
          <a:lstStyle/>
          <a:p>
            <a:fld id="{733122C9-A0B9-462F-8757-0847AD287B63}" type="slidenum">
              <a:rPr lang="fr-FR" sz="1000" smtClean="0">
                <a:solidFill>
                  <a:prstClr val="black"/>
                </a:solidFill>
              </a:rPr>
              <a:pPr/>
              <a:t>1</a:t>
            </a:fld>
            <a:endParaRPr lang="fr-FR" sz="1000" dirty="0">
              <a:solidFill>
                <a:prstClr val="black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79512" y="5733256"/>
            <a:ext cx="866281" cy="432048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rgbClr val="FF9933"/>
                </a:solidFill>
              </a:rPr>
              <a:t>Prévention</a:t>
            </a:r>
          </a:p>
        </p:txBody>
      </p:sp>
      <p:cxnSp>
        <p:nvCxnSpPr>
          <p:cNvPr id="217" name="Connecteur droit 216"/>
          <p:cNvCxnSpPr/>
          <p:nvPr/>
        </p:nvCxnSpPr>
        <p:spPr bwMode="auto">
          <a:xfrm>
            <a:off x="35778" y="4437112"/>
            <a:ext cx="9108222" cy="0"/>
          </a:xfrm>
          <a:prstGeom prst="line">
            <a:avLst/>
          </a:prstGeom>
          <a:noFill/>
          <a:ln w="3175" cap="flat" cmpd="sng" algn="ctr">
            <a:solidFill>
              <a:srgbClr val="00206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75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658320" cy="65832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6" name="Connecteur droit 118"/>
          <p:cNvCxnSpPr/>
          <p:nvPr/>
        </p:nvCxnSpPr>
        <p:spPr bwMode="auto">
          <a:xfrm flipH="1" flipV="1">
            <a:off x="2769390" y="3590098"/>
            <a:ext cx="220" cy="864096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5400" dist="50800" dir="18900000" sx="98000" sy="98000" algn="bl" rotWithShape="0">
              <a:prstClr val="black">
                <a:alpha val="18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59" name="Connecteur droit 118"/>
          <p:cNvCxnSpPr/>
          <p:nvPr/>
        </p:nvCxnSpPr>
        <p:spPr bwMode="auto">
          <a:xfrm flipV="1">
            <a:off x="3998900" y="3554094"/>
            <a:ext cx="0" cy="936104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5400" dist="50800" dir="18900000" sx="98000" sy="98000" algn="bl" rotWithShape="0">
              <a:prstClr val="black">
                <a:alpha val="18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51" name="Ellipse 50"/>
          <p:cNvSpPr/>
          <p:nvPr/>
        </p:nvSpPr>
        <p:spPr bwMode="auto">
          <a:xfrm>
            <a:off x="4211960" y="1772816"/>
            <a:ext cx="425475" cy="250265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</a:endParaRPr>
          </a:p>
        </p:txBody>
      </p:sp>
      <p:cxnSp>
        <p:nvCxnSpPr>
          <p:cNvPr id="65" name="Connecteur droit 118"/>
          <p:cNvCxnSpPr/>
          <p:nvPr/>
        </p:nvCxnSpPr>
        <p:spPr bwMode="auto">
          <a:xfrm flipV="1">
            <a:off x="1051907" y="1695845"/>
            <a:ext cx="3836034" cy="2"/>
          </a:xfrm>
          <a:prstGeom prst="lin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5400" dist="50800" dir="18900000" sx="98000" sy="98000" algn="bl" rotWithShape="0">
              <a:prstClr val="black">
                <a:alpha val="18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sp>
        <p:nvSpPr>
          <p:cNvPr id="69" name="Espace réservé du numéro de diapositive 6"/>
          <p:cNvSpPr txBox="1">
            <a:spLocks/>
          </p:cNvSpPr>
          <p:nvPr/>
        </p:nvSpPr>
        <p:spPr bwMode="auto">
          <a:xfrm>
            <a:off x="0" y="6539351"/>
            <a:ext cx="309143" cy="31864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l" defTabSz="914400" rtl="0" eaLnBrk="0" latinLnBrk="0" hangingPunct="0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l" defTabSz="914400" rtl="0" eaLnBrk="0" latinLnBrk="0" hangingPunct="0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l" defTabSz="914400" rtl="0" eaLnBrk="0" latinLnBrk="0" hangingPunct="0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l" defTabSz="914400" rtl="0" eaLnBrk="0" latinLnBrk="0" hangingPunct="0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fld id="{0CCAEBC0-6494-4B0E-B99E-9BA4D7486EDD}" type="slidenum">
              <a:rPr lang="fr-FR" altLang="fr-FR" sz="1200" b="1" smtClean="0">
                <a:solidFill>
                  <a:prstClr val="black"/>
                </a:solidFill>
              </a:rPr>
              <a:pPr algn="ctr"/>
              <a:t>1</a:t>
            </a:fld>
            <a:endParaRPr lang="fr-FR" altLang="fr-FR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09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7754587" y="-2122"/>
            <a:ext cx="1377538" cy="40011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b="1" dirty="0">
                <a:ln w="10541" cmpd="sng">
                  <a:noFill/>
                  <a:prstDash val="solid"/>
                </a:ln>
                <a:solidFill>
                  <a:schemeClr val="accent2"/>
                </a:solidFill>
              </a:rPr>
              <a:t>PROJET</a:t>
            </a:r>
            <a:endParaRPr lang="fr-FR" sz="2000" b="1" cap="none" spc="0" dirty="0">
              <a:ln w="10541" cmpd="sng">
                <a:noFill/>
                <a:prstDash val="solid"/>
              </a:ln>
              <a:solidFill>
                <a:schemeClr val="accent2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4" name="ZoneTexte 243"/>
          <p:cNvSpPr txBox="1"/>
          <p:nvPr/>
        </p:nvSpPr>
        <p:spPr>
          <a:xfrm>
            <a:off x="467544" y="188640"/>
            <a:ext cx="8123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kern="0" dirty="0">
                <a:solidFill>
                  <a:schemeClr val="tx2"/>
                </a:solidFill>
              </a:rPr>
              <a:t>1</a:t>
            </a:r>
            <a:r>
              <a:rPr lang="fr-FR" sz="2800" b="1" kern="0" baseline="30000" dirty="0">
                <a:solidFill>
                  <a:schemeClr val="tx2"/>
                </a:solidFill>
              </a:rPr>
              <a:t>er</a:t>
            </a:r>
            <a:r>
              <a:rPr lang="fr-FR" sz="2800" b="1" kern="0" dirty="0">
                <a:solidFill>
                  <a:schemeClr val="tx2"/>
                </a:solidFill>
              </a:rPr>
              <a:t> semestre 20NN – </a:t>
            </a:r>
            <a:r>
              <a:rPr lang="fr-FR" sz="2800" b="1" dirty="0">
                <a:solidFill>
                  <a:schemeClr val="tx2"/>
                </a:solidFill>
                <a:latin typeface="Avenir LT Std 45 Book" pitchFamily="34" charset="0"/>
                <a:cs typeface="Arial"/>
              </a:rPr>
              <a:t>AUTRES INDICATEURS RH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987824" y="836713"/>
            <a:ext cx="2664296" cy="40862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PERSONNEL  EXÉCUTION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339146" y="2287081"/>
            <a:ext cx="1489103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T Std 45 Book" pitchFamily="34" charset="0"/>
              </a:rPr>
              <a:t>SÉDENTAIRES</a:t>
            </a: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2977256" y="717302"/>
            <a:ext cx="2738217" cy="2207642"/>
          </a:xfrm>
          <a:prstGeom prst="roundRect">
            <a:avLst/>
          </a:prstGeom>
          <a:noFill/>
          <a:ln>
            <a:solidFill>
              <a:schemeClr val="accent4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127193" y="704367"/>
            <a:ext cx="2738217" cy="2242800"/>
            <a:chOff x="127193" y="845929"/>
            <a:chExt cx="2738217" cy="2242800"/>
          </a:xfrm>
        </p:grpSpPr>
        <p:grpSp>
          <p:nvGrpSpPr>
            <p:cNvPr id="6" name="Groupe 5"/>
            <p:cNvGrpSpPr/>
            <p:nvPr/>
          </p:nvGrpSpPr>
          <p:grpSpPr>
            <a:xfrm>
              <a:off x="349720" y="1221654"/>
              <a:ext cx="2202410" cy="1718610"/>
              <a:chOff x="349720" y="687279"/>
              <a:chExt cx="2202410" cy="171861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67544" y="1005573"/>
                <a:ext cx="874367" cy="1216777"/>
              </a:xfrm>
              <a:prstGeom prst="rect">
                <a:avLst/>
              </a:prstGeom>
              <a:ln w="3175"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b" anchorCtr="1"/>
              <a:lstStyle/>
              <a:p>
                <a:pPr algn="ctr"/>
                <a:endParaRPr lang="fr-FR" dirty="0">
                  <a:latin typeface="Avenir LT Std 45 Book" pitchFamily="34" charset="0"/>
                </a:endParaRPr>
              </a:p>
            </p:txBody>
          </p:sp>
          <p:grpSp>
            <p:nvGrpSpPr>
              <p:cNvPr id="4" name="Groupe 3"/>
              <p:cNvGrpSpPr/>
              <p:nvPr/>
            </p:nvGrpSpPr>
            <p:grpSpPr>
              <a:xfrm>
                <a:off x="1496301" y="694255"/>
                <a:ext cx="1055829" cy="1711634"/>
                <a:chOff x="1888176" y="694255"/>
                <a:chExt cx="1055829" cy="1711634"/>
              </a:xfrm>
            </p:grpSpPr>
            <p:sp>
              <p:nvSpPr>
                <p:cNvPr id="65" name="Rectangle 64"/>
                <p:cNvSpPr/>
                <p:nvPr/>
              </p:nvSpPr>
              <p:spPr>
                <a:xfrm>
                  <a:off x="1998875" y="694255"/>
                  <a:ext cx="651798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fr-FR" sz="1600" b="1" dirty="0">
                      <a:solidFill>
                        <a:srgbClr val="FF6699"/>
                      </a:solidFill>
                      <a:latin typeface="Avenir LT Std 45 Book" pitchFamily="34" charset="0"/>
                    </a:rPr>
                    <a:t> % </a:t>
                  </a:r>
                </a:p>
              </p:txBody>
            </p:sp>
            <p:pic>
              <p:nvPicPr>
                <p:cNvPr id="7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3166" b="4352"/>
                <a:stretch/>
              </p:blipFill>
              <p:spPr bwMode="auto">
                <a:xfrm>
                  <a:off x="2036537" y="1005574"/>
                  <a:ext cx="432843" cy="97239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" name="Rectangle 25"/>
                <p:cNvSpPr/>
                <p:nvPr/>
              </p:nvSpPr>
              <p:spPr>
                <a:xfrm>
                  <a:off x="1888176" y="2055339"/>
                  <a:ext cx="1055829" cy="350550"/>
                </a:xfrm>
                <a:prstGeom prst="rect">
                  <a:avLst/>
                </a:prstGeom>
                <a:ln w="3175">
                  <a:noFill/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b="1" dirty="0">
                      <a:solidFill>
                        <a:srgbClr val="FF6699"/>
                      </a:solidFill>
                      <a:latin typeface="Avenir LT Std 45 Book" pitchFamily="34" charset="0"/>
                    </a:rPr>
                    <a:t>44 ans </a:t>
                  </a:r>
                </a:p>
                <a:p>
                  <a:pPr algn="ctr"/>
                  <a:r>
                    <a:rPr lang="fr-FR" sz="1200" b="1" dirty="0">
                      <a:solidFill>
                        <a:srgbClr val="FF6699"/>
                      </a:solidFill>
                      <a:latin typeface="Avenir LT Std 45 Book" pitchFamily="34" charset="0"/>
                    </a:rPr>
                    <a:t>et 11 mois</a:t>
                  </a:r>
                </a:p>
              </p:txBody>
            </p:sp>
          </p:grpSp>
          <p:grpSp>
            <p:nvGrpSpPr>
              <p:cNvPr id="5" name="Groupe 4"/>
              <p:cNvGrpSpPr/>
              <p:nvPr/>
            </p:nvGrpSpPr>
            <p:grpSpPr>
              <a:xfrm>
                <a:off x="349720" y="687279"/>
                <a:ext cx="1035182" cy="1710346"/>
                <a:chOff x="349720" y="687279"/>
                <a:chExt cx="1035182" cy="1710346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624325" y="687279"/>
                  <a:ext cx="669824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fr-FR" sz="1600" b="1" dirty="0">
                      <a:solidFill>
                        <a:srgbClr val="0070C0"/>
                      </a:solidFill>
                      <a:latin typeface="Avenir LT Std 45 Book" pitchFamily="34" charset="0"/>
                    </a:rPr>
                    <a:t>% </a:t>
                  </a:r>
                </a:p>
              </p:txBody>
            </p:sp>
            <p:pic>
              <p:nvPicPr>
                <p:cNvPr id="72" name="Picture 1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2147"/>
                <a:stretch/>
              </p:blipFill>
              <p:spPr bwMode="auto">
                <a:xfrm flipH="1">
                  <a:off x="729339" y="1005574"/>
                  <a:ext cx="359074" cy="1027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" name="Rectangle 22"/>
                <p:cNvSpPr/>
                <p:nvPr/>
              </p:nvSpPr>
              <p:spPr>
                <a:xfrm>
                  <a:off x="349720" y="2047075"/>
                  <a:ext cx="1035182" cy="350550"/>
                </a:xfrm>
                <a:prstGeom prst="rect">
                  <a:avLst/>
                </a:prstGeom>
                <a:ln w="3175">
                  <a:noFill/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b="1" dirty="0">
                      <a:solidFill>
                        <a:srgbClr val="0070C0"/>
                      </a:solidFill>
                      <a:latin typeface="Avenir LT Std 45 Book" pitchFamily="34" charset="0"/>
                    </a:rPr>
                    <a:t>47 ans</a:t>
                  </a:r>
                </a:p>
                <a:p>
                  <a:pPr algn="ctr"/>
                  <a:r>
                    <a:rPr lang="fr-FR" sz="1200" b="1" dirty="0">
                      <a:solidFill>
                        <a:srgbClr val="0070C0"/>
                      </a:solidFill>
                      <a:latin typeface="Avenir LT Std 45 Book" pitchFamily="34" charset="0"/>
                    </a:rPr>
                    <a:t>et 2 mois </a:t>
                  </a:r>
                </a:p>
              </p:txBody>
            </p:sp>
          </p:grpSp>
        </p:grpSp>
        <p:sp>
          <p:nvSpPr>
            <p:cNvPr id="7" name="ZoneTexte 6"/>
            <p:cNvSpPr txBox="1"/>
            <p:nvPr/>
          </p:nvSpPr>
          <p:spPr>
            <a:xfrm>
              <a:off x="889393" y="845929"/>
              <a:ext cx="894446" cy="40862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MIXITÉ</a:t>
              </a:r>
            </a:p>
          </p:txBody>
        </p:sp>
        <p:sp>
          <p:nvSpPr>
            <p:cNvPr id="59" name="Rectangle à coins arrondis 58"/>
            <p:cNvSpPr/>
            <p:nvPr/>
          </p:nvSpPr>
          <p:spPr bwMode="auto">
            <a:xfrm>
              <a:off x="127193" y="884067"/>
              <a:ext cx="2738217" cy="2204662"/>
            </a:xfrm>
            <a:prstGeom prst="round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796136" y="764704"/>
            <a:ext cx="2928272" cy="2260732"/>
            <a:chOff x="5785081" y="902225"/>
            <a:chExt cx="2738217" cy="2207642"/>
          </a:xfrm>
        </p:grpSpPr>
        <p:sp>
          <p:nvSpPr>
            <p:cNvPr id="60" name="Rectangle à coins arrondis 59"/>
            <p:cNvSpPr/>
            <p:nvPr/>
          </p:nvSpPr>
          <p:spPr bwMode="auto">
            <a:xfrm>
              <a:off x="5785081" y="902225"/>
              <a:ext cx="2738217" cy="2207642"/>
            </a:xfrm>
            <a:prstGeom prst="roundRect">
              <a:avLst/>
            </a:prstGeom>
            <a:noFill/>
            <a:ln>
              <a:solidFill>
                <a:schemeClr val="accent2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6427281" y="940087"/>
              <a:ext cx="1647931" cy="40862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UTILISATION</a:t>
              </a: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35220" y="3640624"/>
            <a:ext cx="2780596" cy="2357062"/>
            <a:chOff x="127192" y="3548063"/>
            <a:chExt cx="2780595" cy="2204662"/>
          </a:xfrm>
        </p:grpSpPr>
        <p:sp>
          <p:nvSpPr>
            <p:cNvPr id="77" name="ZoneTexte 76"/>
            <p:cNvSpPr txBox="1"/>
            <p:nvPr/>
          </p:nvSpPr>
          <p:spPr>
            <a:xfrm>
              <a:off x="1032794" y="3728120"/>
              <a:ext cx="1848390" cy="38220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INSERTION TH</a:t>
              </a:r>
            </a:p>
          </p:txBody>
        </p:sp>
        <p:pic>
          <p:nvPicPr>
            <p:cNvPr id="3099" name="Picture 2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501" y="3695733"/>
              <a:ext cx="968957" cy="863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Rectangle à coins arrondis 75"/>
            <p:cNvSpPr/>
            <p:nvPr/>
          </p:nvSpPr>
          <p:spPr bwMode="auto">
            <a:xfrm>
              <a:off x="127192" y="3548063"/>
              <a:ext cx="2738217" cy="2204662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35580" y="4023644"/>
              <a:ext cx="1872207" cy="2878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fr-FR" sz="1400" b="1" dirty="0">
                  <a:solidFill>
                    <a:schemeClr val="bg2"/>
                  </a:solidFill>
                  <a:latin typeface="Avenir LT Std 45 Book" pitchFamily="34" charset="0"/>
                </a:rPr>
                <a:t>352 33</a:t>
              </a:r>
              <a:r>
                <a:rPr lang="fr-FR" sz="1100" b="1" dirty="0">
                  <a:solidFill>
                    <a:schemeClr val="bg2"/>
                  </a:solidFill>
                  <a:latin typeface="Avenir LT Std 45 Book" pitchFamily="34" charset="0"/>
                </a:rPr>
                <a:t>sal39a</a:t>
              </a:r>
              <a:r>
                <a:rPr lang="fr-FR" sz="1400" b="1" dirty="0">
                  <a:solidFill>
                    <a:schemeClr val="bg2"/>
                  </a:solidFill>
                  <a:latin typeface="Avenir LT Std 45 Book" pitchFamily="34" charset="0"/>
                </a:rPr>
                <a:t>392339 </a:t>
              </a:r>
            </a:p>
          </p:txBody>
        </p:sp>
      </p:grpSp>
      <p:sp>
        <p:nvSpPr>
          <p:cNvPr id="80" name="Rectangle à coins arrondis 79"/>
          <p:cNvSpPr/>
          <p:nvPr/>
        </p:nvSpPr>
        <p:spPr bwMode="auto">
          <a:xfrm>
            <a:off x="5808830" y="3640624"/>
            <a:ext cx="2978909" cy="2357062"/>
          </a:xfrm>
          <a:prstGeom prst="roundRect">
            <a:avLst/>
          </a:prstGeom>
          <a:noFill/>
          <a:ln>
            <a:solidFill>
              <a:schemeClr val="accent3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Rectangle à coins arrondis 80"/>
          <p:cNvSpPr/>
          <p:nvPr/>
        </p:nvSpPr>
        <p:spPr bwMode="auto">
          <a:xfrm>
            <a:off x="2977256" y="3640624"/>
            <a:ext cx="2738217" cy="2357062"/>
          </a:xfrm>
          <a:prstGeom prst="roundRect">
            <a:avLst/>
          </a:prstGeom>
          <a:noFill/>
          <a:ln>
            <a:solidFill>
              <a:schemeClr val="accent4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3167995" y="3699868"/>
            <a:ext cx="2342302" cy="40862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SENIOR 50 ans et +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988020" y="4010637"/>
            <a:ext cx="651798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  <a:latin typeface="Avenir LT Std 45 Book" pitchFamily="34" charset="0"/>
              </a:rPr>
              <a:t>37%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977255" y="6017651"/>
            <a:ext cx="325092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4"/>
                </a:solidFill>
              </a:rPr>
              <a:t>Agents de « 50 ans et + »  : 61 % des agents les moins qualifiés</a:t>
            </a:r>
          </a:p>
          <a:p>
            <a:pPr marL="171450" indent="-171450"/>
            <a:r>
              <a:rPr lang="fr-FR" sz="1200" dirty="0">
                <a:solidFill>
                  <a:schemeClr val="accent4"/>
                </a:solidFill>
              </a:rPr>
              <a:t>Avec des différences selon les entités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79512" y="6021289"/>
            <a:ext cx="26642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1">
                    <a:lumMod val="50000"/>
                  </a:schemeClr>
                </a:solidFill>
              </a:rPr>
              <a:t>Objectif  :</a:t>
            </a:r>
          </a:p>
          <a:p>
            <a:endParaRPr lang="fr-FR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AutoShape 4" descr="Résultat de recherche d'images pour &quot;pictogramme senio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AutoShape 6" descr="Résultat de recherche d'images pour &quot;pictogramme senior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642" y="4436523"/>
            <a:ext cx="1420020" cy="143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12" descr="Résultat de recherche d'images pour &quot;cprpsncf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14" descr="Résultat de recherche d'images pour &quot;cprpsncf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458636" y="3660686"/>
            <a:ext cx="1639238" cy="40862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STRUCTURE</a:t>
            </a:r>
          </a:p>
        </p:txBody>
      </p:sp>
      <p:sp>
        <p:nvSpPr>
          <p:cNvPr id="5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solidFill>
            <a:srgbClr val="FFFF00"/>
          </a:solidFill>
        </p:spPr>
        <p:txBody>
          <a:bodyPr anchor="ctr"/>
          <a:lstStyle>
            <a:lvl1pPr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fld id="{0CCAEBC0-6494-4B0E-B99E-9BA4D7486EDD}" type="slidenum">
              <a:rPr lang="fr-FR" altLang="fr-FR" sz="1200" b="1" smtClean="0">
                <a:solidFill>
                  <a:prstClr val="black"/>
                </a:solidFill>
              </a:rPr>
              <a:pPr algn="ctr"/>
              <a:t>2</a:t>
            </a:fld>
            <a:endParaRPr lang="fr-FR" altLang="fr-FR" sz="1200" b="1" dirty="0">
              <a:solidFill>
                <a:prstClr val="black"/>
              </a:solidFill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043608" y="4221088"/>
            <a:ext cx="1872208" cy="432048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latin typeface="Calibri" pitchFamily="34" charset="0"/>
                <a:cs typeface="Arial" charset="0"/>
              </a:rPr>
              <a:t>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salariés</a:t>
            </a:r>
            <a:r>
              <a:rPr kumimoji="0" lang="fr-F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TH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3830734" y="4038108"/>
            <a:ext cx="839835" cy="345531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24744"/>
            <a:ext cx="1676400" cy="1115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2913004" y="2253496"/>
            <a:ext cx="1354249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T Std 45 Book" pitchFamily="34" charset="0"/>
              </a:rPr>
              <a:t>ROULANTS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88025" y="1475549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T Std 45 Book" pitchFamily="34" charset="0"/>
              </a:rPr>
              <a:t> %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48523" y="155838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T Std 45 Book" pitchFamily="34" charset="0"/>
              </a:rPr>
              <a:t>% 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3059825" y="2952508"/>
            <a:ext cx="273700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4"/>
                </a:solidFill>
              </a:rPr>
              <a:t>Objectif  : </a:t>
            </a:r>
          </a:p>
          <a:p>
            <a:r>
              <a:rPr lang="fr-FR" sz="1200" b="1" dirty="0">
                <a:solidFill>
                  <a:schemeClr val="accent4"/>
                </a:solidFill>
              </a:rPr>
              <a:t>N–1 :             %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3203848" y="5598648"/>
            <a:ext cx="23791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1"/>
                </a:solidFill>
              </a:rPr>
              <a:t>Âge moyen : 45 ans et 7 mois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03439" y="2996952"/>
            <a:ext cx="23791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1"/>
                </a:solidFill>
              </a:rPr>
              <a:t>Engagements : </a:t>
            </a:r>
          </a:p>
        </p:txBody>
      </p:sp>
      <p:sp>
        <p:nvSpPr>
          <p:cNvPr id="63" name="Ellipse 62"/>
          <p:cNvSpPr/>
          <p:nvPr/>
        </p:nvSpPr>
        <p:spPr bwMode="auto">
          <a:xfrm>
            <a:off x="7334669" y="1249370"/>
            <a:ext cx="839835" cy="678342"/>
          </a:xfrm>
          <a:prstGeom prst="ellipse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868144" y="1124744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1" name="Graphique 70"/>
          <p:cNvGraphicFramePr/>
          <p:nvPr/>
        </p:nvGraphicFramePr>
        <p:xfrm>
          <a:off x="5940152" y="908720"/>
          <a:ext cx="2736304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5" name="ZoneTexte 84"/>
          <p:cNvSpPr txBox="1"/>
          <p:nvPr/>
        </p:nvSpPr>
        <p:spPr>
          <a:xfrm>
            <a:off x="467544" y="508518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     % dans l’ensemble des TH de F</a:t>
            </a:r>
          </a:p>
        </p:txBody>
      </p:sp>
    </p:spTree>
    <p:extLst>
      <p:ext uri="{BB962C8B-B14F-4D97-AF65-F5344CB8AC3E}">
        <p14:creationId xmlns:p14="http://schemas.microsoft.com/office/powerpoint/2010/main" val="4860304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NCF version 2011">
  <a:themeElements>
    <a:clrScheme name="Personnalisé 1">
      <a:dk1>
        <a:sysClr val="windowText" lastClr="000000"/>
      </a:dk1>
      <a:lt1>
        <a:sysClr val="window" lastClr="FFFFFF"/>
      </a:lt1>
      <a:dk2>
        <a:srgbClr val="6E267B"/>
      </a:dk2>
      <a:lt2>
        <a:srgbClr val="82786F"/>
      </a:lt2>
      <a:accent1>
        <a:srgbClr val="A1006B"/>
      </a:accent1>
      <a:accent2>
        <a:srgbClr val="E05206"/>
      </a:accent2>
      <a:accent3>
        <a:srgbClr val="7AB800"/>
      </a:accent3>
      <a:accent4>
        <a:srgbClr val="009AA6"/>
      </a:accent4>
      <a:accent5>
        <a:srgbClr val="CCCA00"/>
      </a:accent5>
      <a:accent6>
        <a:srgbClr val="FFB612"/>
      </a:accent6>
      <a:hlink>
        <a:srgbClr val="0088CE"/>
      </a:hlink>
      <a:folHlink>
        <a:srgbClr val="CB0044"/>
      </a:folHlink>
    </a:clrScheme>
    <a:fontScheme name="SNCF version 201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1"/>
          </a:solidFill>
          <a:prstDash val="dash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NCF version 20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CF version 20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CF version 20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CF version 20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CF version 20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CF version 20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CF version 2011 13">
        <a:dk1>
          <a:srgbClr val="4D4F53"/>
        </a:dk1>
        <a:lt1>
          <a:srgbClr val="FFFFFF"/>
        </a:lt1>
        <a:dk2>
          <a:srgbClr val="6E267B"/>
        </a:dk2>
        <a:lt2>
          <a:srgbClr val="A6A6A6"/>
        </a:lt2>
        <a:accent1>
          <a:srgbClr val="CB0044"/>
        </a:accent1>
        <a:accent2>
          <a:srgbClr val="0088CE"/>
        </a:accent2>
        <a:accent3>
          <a:srgbClr val="FFFFFF"/>
        </a:accent3>
        <a:accent4>
          <a:srgbClr val="404246"/>
        </a:accent4>
        <a:accent5>
          <a:srgbClr val="E2AAB0"/>
        </a:accent5>
        <a:accent6>
          <a:srgbClr val="007BBA"/>
        </a:accent6>
        <a:hlink>
          <a:srgbClr val="7AB800"/>
        </a:hlink>
        <a:folHlink>
          <a:srgbClr val="FFB6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10514</TotalTime>
  <Words>185</Words>
  <Application>Microsoft Office PowerPoint</Application>
  <PresentationFormat>Affichage à l'écran (4:3)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LT Std 45 Book</vt:lpstr>
      <vt:lpstr>Calibri</vt:lpstr>
      <vt:lpstr>Thème Office</vt:lpstr>
      <vt:lpstr>SNCF version 2011</vt:lpstr>
      <vt:lpstr>Présentation PowerPoint</vt:lpstr>
      <vt:lpstr>Présentation PowerPoint</vt:lpstr>
    </vt:vector>
  </TitlesOfParts>
  <Company>SNCF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Master V11</dc:creator>
  <cp:lastModifiedBy>Rémi MARTIN</cp:lastModifiedBy>
  <cp:revision>477</cp:revision>
  <cp:lastPrinted>2017-09-18T08:25:41Z</cp:lastPrinted>
  <dcterms:created xsi:type="dcterms:W3CDTF">2017-03-15T10:33:46Z</dcterms:created>
  <dcterms:modified xsi:type="dcterms:W3CDTF">2019-03-18T10:04:06Z</dcterms:modified>
</cp:coreProperties>
</file>