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796088" cy="99250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Tw Cen MT"/>
              </a:rPr>
              <a:t>Cliquez pour déplacer la diapo</a:t>
            </a: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4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46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47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48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1659DA1-5A46-473F-AF08-918F456A5D7F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3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15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9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51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3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55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7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59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1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63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5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640" y="754200"/>
            <a:ext cx="4960440" cy="3720600"/>
          </a:xfrm>
          <a:prstGeom prst="rect">
            <a:avLst/>
          </a:prstGeom>
        </p:spPr>
      </p:sp>
      <p:sp>
        <p:nvSpPr>
          <p:cNvPr id="367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9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71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3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75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7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79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1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83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5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87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7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19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9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91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3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95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7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99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1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403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5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407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1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23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5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27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9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640" y="754200"/>
            <a:ext cx="4960440" cy="3720600"/>
          </a:xfrm>
          <a:prstGeom prst="rect">
            <a:avLst/>
          </a:prstGeom>
        </p:spPr>
      </p:sp>
      <p:sp>
        <p:nvSpPr>
          <p:cNvPr id="331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3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35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7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39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1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640" y="754200"/>
            <a:ext cx="4960440" cy="3720600"/>
          </a:xfrm>
          <a:prstGeom prst="rect">
            <a:avLst/>
          </a:prstGeom>
        </p:spPr>
      </p:sp>
      <p:sp>
        <p:nvSpPr>
          <p:cNvPr id="343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CustomShape 1"/>
          <p:cNvSpPr/>
          <p:nvPr/>
        </p:nvSpPr>
        <p:spPr>
          <a:xfrm>
            <a:off x="3849840" y="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5" name="CustomShape 2"/>
          <p:cNvSpPr/>
          <p:nvPr/>
        </p:nvSpPr>
        <p:spPr>
          <a:xfrm>
            <a:off x="3849840" y="9428040"/>
            <a:ext cx="2944440" cy="49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1100"/>
          </a:xfrm>
          <a:prstGeom prst="rect">
            <a:avLst/>
          </a:prstGeom>
        </p:spPr>
      </p:sp>
      <p:sp>
        <p:nvSpPr>
          <p:cNvPr id="347" name="PlaceHolder 4"/>
          <p:cNvSpPr>
            <a:spLocks noGrp="1"/>
          </p:cNvSpPr>
          <p:nvPr>
            <p:ph type="body"/>
          </p:nvPr>
        </p:nvSpPr>
        <p:spPr>
          <a:xfrm>
            <a:off x="679680" y="4714200"/>
            <a:ext cx="5436720" cy="4465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cap="all" spc="-1">
              <a:solidFill>
                <a:srgbClr val="000000"/>
              </a:solidFill>
              <a:latin typeface="Tw Cen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8" name="Picture 5"/>
          <p:cNvPicPr/>
          <p:nvPr/>
        </p:nvPicPr>
        <p:blipFill>
          <a:blip r:embed="rId15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dt"/>
          </p:nvPr>
        </p:nvSpPr>
        <p:spPr>
          <a:xfrm>
            <a:off x="5758920" y="58831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/>
          </p:nvPr>
        </p:nvSpPr>
        <p:spPr>
          <a:xfrm>
            <a:off x="685440" y="5883120"/>
            <a:ext cx="5004360" cy="36468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/>
          </p:nvPr>
        </p:nvSpPr>
        <p:spPr>
          <a:xfrm>
            <a:off x="7885440" y="5883120"/>
            <a:ext cx="5727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5171655-C5EA-4E93-8901-459079274A37}" type="slidenum">
              <a:rPr lang="fr-FR" sz="1000" b="0" strike="noStrike" spc="-1">
                <a:solidFill>
                  <a:srgbClr val="000000"/>
                </a:solidFill>
                <a:latin typeface="Tw Cen MT"/>
              </a:rPr>
              <a:t>‹N°›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Tw Cen MT"/>
              </a:rPr>
              <a:t>Cliquez pour éditer le format du texte-titre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cap="all" spc="-1">
                <a:solidFill>
                  <a:srgbClr val="000000"/>
                </a:solidFill>
                <a:latin typeface="Tw Cen MT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cap="all" spc="-1">
                <a:solidFill>
                  <a:srgbClr val="000000"/>
                </a:solidFill>
                <a:latin typeface="Tw Cen MT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cap="all" spc="-1">
                <a:solidFill>
                  <a:srgbClr val="000000"/>
                </a:solidFill>
                <a:latin typeface="Tw Cen MT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cap="all" spc="-1">
                <a:solidFill>
                  <a:srgbClr val="000000"/>
                </a:solidFill>
                <a:latin typeface="Tw Cen MT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cap="all" spc="-1">
                <a:solidFill>
                  <a:srgbClr val="000000"/>
                </a:solidFill>
                <a:latin typeface="Tw Cen MT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cap="all" spc="-1">
                <a:solidFill>
                  <a:srgbClr val="000000"/>
                </a:solidFill>
                <a:latin typeface="Tw Cen MT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cap="all" spc="-1">
                <a:solidFill>
                  <a:srgbClr val="000000"/>
                </a:solidFill>
                <a:latin typeface="Tw Cen MT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590400" y="2099520"/>
            <a:ext cx="7821720" cy="2715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800" y="0"/>
                </a:moveTo>
                <a:close/>
              </a:path>
            </a:pathLst>
          </a:custGeom>
          <a:solidFill>
            <a:srgbClr val="BEDAF9"/>
          </a:solidFill>
          <a:ln>
            <a:solidFill>
              <a:srgbClr val="2582BE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3200" b="1" strike="noStrike" spc="-1" dirty="0">
                <a:solidFill>
                  <a:srgbClr val="0070C0"/>
                </a:solidFill>
                <a:latin typeface="Times New Roman"/>
                <a:ea typeface="Times New Roman"/>
              </a:rPr>
              <a:t>RESSOURCE ETUDIANTS </a:t>
            </a:r>
            <a:r>
              <a:rPr lang="fr-FR" sz="3200" b="1" spc="-1" dirty="0">
                <a:solidFill>
                  <a:srgbClr val="0070C0"/>
                </a:solidFill>
                <a:latin typeface="Times New Roman"/>
                <a:ea typeface="Times New Roman"/>
              </a:rPr>
              <a:t>N</a:t>
            </a:r>
            <a:r>
              <a:rPr lang="fr-FR" sz="3200" b="1" strike="noStrike" spc="-1">
                <a:solidFill>
                  <a:srgbClr val="0070C0"/>
                </a:solidFill>
                <a:latin typeface="Times New Roman"/>
                <a:ea typeface="Times New Roman"/>
              </a:rPr>
              <a:t>° 1</a:t>
            </a:r>
          </a:p>
          <a:p>
            <a:pPr algn="ctr">
              <a:lnSpc>
                <a:spcPct val="100000"/>
              </a:lnSpc>
            </a:pPr>
            <a:endParaRPr lang="fr-FR" sz="3200" b="0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ANALYSE DES BESOINS SOCIAUX</a:t>
            </a:r>
            <a:endParaRPr lang="fr-FR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AXE : ISOLEMENT</a:t>
            </a:r>
            <a:endParaRPr lang="fr-FR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1468080" y="238680"/>
            <a:ext cx="6687720" cy="947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381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Que faire pour améliorer la réponse en direction des personnes isolées ?</a:t>
            </a:r>
            <a:endParaRPr lang="fr-FR" sz="2800" b="0" strike="noStrike" spc="-1">
              <a:latin typeface="Arial"/>
            </a:endParaRPr>
          </a:p>
        </p:txBody>
      </p:sp>
      <p:grpSp>
        <p:nvGrpSpPr>
          <p:cNvPr id="127" name="Group 2"/>
          <p:cNvGrpSpPr/>
          <p:nvPr/>
        </p:nvGrpSpPr>
        <p:grpSpPr>
          <a:xfrm>
            <a:off x="2280960" y="1377360"/>
            <a:ext cx="5638320" cy="5322240"/>
            <a:chOff x="2280960" y="1377360"/>
            <a:chExt cx="5638320" cy="5322240"/>
          </a:xfrm>
        </p:grpSpPr>
        <p:sp>
          <p:nvSpPr>
            <p:cNvPr id="128" name="CustomShape 3"/>
            <p:cNvSpPr/>
            <p:nvPr/>
          </p:nvSpPr>
          <p:spPr>
            <a:xfrm>
              <a:off x="3462840" y="1377360"/>
              <a:ext cx="3274920" cy="254657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b="0" strike="noStrike" spc="-1" dirty="0">
                  <a:solidFill>
                    <a:srgbClr val="000000"/>
                  </a:solidFill>
                  <a:latin typeface="Tw Cen MT"/>
                </a:rPr>
                <a:t>I - De manière préventive pour l’ensemble de la population de la ville (</a:t>
              </a:r>
              <a:r>
                <a:rPr lang="fr-FR" b="1" strike="noStrike" spc="-1" dirty="0">
                  <a:solidFill>
                    <a:srgbClr val="000000"/>
                  </a:solidFill>
                  <a:latin typeface="Tw Cen MT"/>
                </a:rPr>
                <a:t>prévention primaire).</a:t>
              </a:r>
              <a:endParaRPr lang="fr-FR" b="0" strike="noStrike" spc="-1" dirty="0">
                <a:latin typeface="Arial"/>
              </a:endParaRPr>
            </a:p>
          </p:txBody>
        </p:sp>
        <p:sp>
          <p:nvSpPr>
            <p:cNvPr id="129" name="CustomShape 4"/>
            <p:cNvSpPr/>
            <p:nvPr/>
          </p:nvSpPr>
          <p:spPr>
            <a:xfrm>
              <a:off x="4644360" y="3424680"/>
              <a:ext cx="3274920" cy="327492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sz="2000" b="0" strike="noStrike" spc="-1" dirty="0">
                  <a:solidFill>
                    <a:srgbClr val="FFFFFF"/>
                  </a:solidFill>
                  <a:latin typeface="Tw Cen MT"/>
                </a:rPr>
                <a:t>II – Auprès de populations isolées pas nécessairement connues des services </a:t>
              </a:r>
              <a:r>
                <a:rPr lang="fr-FR" sz="2000" b="1" strike="noStrike" spc="-1" dirty="0">
                  <a:solidFill>
                    <a:srgbClr val="FFFFFF"/>
                  </a:solidFill>
                  <a:latin typeface="Tw Cen MT"/>
                </a:rPr>
                <a:t>(prévention secondaire).</a:t>
              </a:r>
              <a:endParaRPr lang="fr-FR" sz="2000" b="0" strike="noStrike" spc="-1" dirty="0">
                <a:latin typeface="Arial"/>
              </a:endParaRPr>
            </a:p>
          </p:txBody>
        </p:sp>
        <p:sp>
          <p:nvSpPr>
            <p:cNvPr id="130" name="CustomShape 5"/>
            <p:cNvSpPr/>
            <p:nvPr/>
          </p:nvSpPr>
          <p:spPr>
            <a:xfrm>
              <a:off x="2280960" y="3424680"/>
              <a:ext cx="3274920" cy="327492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sz="2000" b="0" strike="noStrike" spc="-1">
                  <a:solidFill>
                    <a:srgbClr val="000000"/>
                  </a:solidFill>
                  <a:latin typeface="Tw Cen MT"/>
                </a:rPr>
                <a:t>III – Auprès de populations isolées déjà accompagnées par des acteurs sociaux </a:t>
              </a:r>
              <a:r>
                <a:rPr lang="fr-FR" sz="2000" b="1" strike="noStrike" spc="-1">
                  <a:solidFill>
                    <a:srgbClr val="000000"/>
                  </a:solidFill>
                  <a:latin typeface="Tw Cen MT"/>
                </a:rPr>
                <a:t>(prévention tertiaire).</a:t>
              </a:r>
              <a:endParaRPr lang="fr-FR" sz="2000" b="0" strike="noStrike" spc="-1">
                <a:latin typeface="Arial"/>
              </a:endParaRPr>
            </a:p>
          </p:txBody>
        </p:sp>
      </p:grpSp>
      <p:grpSp>
        <p:nvGrpSpPr>
          <p:cNvPr id="131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132" name="Group 7"/>
          <p:cNvGrpSpPr/>
          <p:nvPr/>
        </p:nvGrpSpPr>
        <p:grpSpPr>
          <a:xfrm>
            <a:off x="226800" y="1959840"/>
            <a:ext cx="1967400" cy="547200"/>
            <a:chOff x="226800" y="1959840"/>
            <a:chExt cx="1967400" cy="547200"/>
          </a:xfrm>
        </p:grpSpPr>
        <p:sp>
          <p:nvSpPr>
            <p:cNvPr id="133" name="CustomShape 8"/>
            <p:cNvSpPr/>
            <p:nvPr/>
          </p:nvSpPr>
          <p:spPr>
            <a:xfrm>
              <a:off x="226800" y="1959840"/>
              <a:ext cx="1967400" cy="5472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18080" tIns="118080" bIns="118440" anchor="ctr"/>
            <a:lstStyle/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fr-FR" sz="2400" b="0" strike="noStrike" spc="-1">
                  <a:solidFill>
                    <a:srgbClr val="FFFFFF"/>
                  </a:solidFill>
                  <a:latin typeface="Tw Cen MT"/>
                </a:rPr>
                <a:t>Trois entrées :</a:t>
              </a:r>
              <a:endParaRPr lang="fr-FR" sz="2400" b="0" strike="noStrike" spc="-1">
                <a:latin typeface="Arial"/>
              </a:endParaRPr>
            </a:p>
          </p:txBody>
        </p:sp>
      </p:grpSp>
      <p:grpSp>
        <p:nvGrpSpPr>
          <p:cNvPr id="134" name="Group 9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990720" y="3150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FF0000"/>
                </a:solidFill>
                <a:latin typeface="Times New Roman"/>
                <a:ea typeface="Times New Roman"/>
              </a:rPr>
              <a:t>II - Auprès de populations isolées pas nécessairement connues des services (prévention secondaire).</a:t>
            </a:r>
            <a:endParaRPr lang="fr-FR" sz="2400" b="0" strike="noStrike" spc="-1">
              <a:latin typeface="Arial"/>
            </a:endParaRPr>
          </a:p>
        </p:txBody>
      </p:sp>
      <p:grpSp>
        <p:nvGrpSpPr>
          <p:cNvPr id="136" name="Group 2"/>
          <p:cNvGrpSpPr/>
          <p:nvPr/>
        </p:nvGrpSpPr>
        <p:grpSpPr>
          <a:xfrm>
            <a:off x="323640" y="2261160"/>
            <a:ext cx="3497400" cy="2879640"/>
            <a:chOff x="323640" y="2261160"/>
            <a:chExt cx="3497400" cy="2879640"/>
          </a:xfrm>
        </p:grpSpPr>
        <p:sp>
          <p:nvSpPr>
            <p:cNvPr id="137" name="CustomShape 3"/>
            <p:cNvSpPr/>
            <p:nvPr/>
          </p:nvSpPr>
          <p:spPr>
            <a:xfrm>
              <a:off x="323640" y="2261160"/>
              <a:ext cx="3497400" cy="287964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981"/>
                </a:spcAft>
              </a:pPr>
              <a:r>
                <a:rPr lang="fr-FR" sz="2800" b="1" u="sng" strike="noStrike" spc="-1">
                  <a:solidFill>
                    <a:srgbClr val="FFFFFF"/>
                  </a:solidFill>
                  <a:uFillTx/>
                  <a:latin typeface="Tw Cen MT"/>
                </a:rPr>
                <a:t>Les personnes âgées sont particulièrement concernées :</a:t>
              </a:r>
              <a:endParaRPr lang="fr-FR" sz="2800" b="0" strike="noStrike" spc="-1">
                <a:latin typeface="Arial"/>
              </a:endParaRPr>
            </a:p>
          </p:txBody>
        </p:sp>
      </p:grpSp>
      <p:grpSp>
        <p:nvGrpSpPr>
          <p:cNvPr id="138" name="Group 4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139" name="Group 5"/>
          <p:cNvGrpSpPr/>
          <p:nvPr/>
        </p:nvGrpSpPr>
        <p:grpSpPr>
          <a:xfrm>
            <a:off x="4057200" y="1287360"/>
            <a:ext cx="4687920" cy="5260320"/>
            <a:chOff x="4057200" y="1287360"/>
            <a:chExt cx="4687920" cy="5260320"/>
          </a:xfrm>
        </p:grpSpPr>
        <p:sp>
          <p:nvSpPr>
            <p:cNvPr id="140" name="CustomShape 6"/>
            <p:cNvSpPr/>
            <p:nvPr/>
          </p:nvSpPr>
          <p:spPr>
            <a:xfrm>
              <a:off x="4057200" y="1287360"/>
              <a:ext cx="4300200" cy="110088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79920" tIns="64080" rIns="47520" bIns="6372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>
                  <a:solidFill>
                    <a:srgbClr val="FFFFFF"/>
                  </a:solidFill>
                  <a:latin typeface="Tw Cen MT"/>
                </a:rPr>
                <a:t>Prévenir leur isolement peut s’opérer de différentes manières</a:t>
              </a:r>
              <a:endParaRPr lang="fr-FR" sz="2500" b="0" strike="noStrike" spc="-1">
                <a:latin typeface="Arial"/>
              </a:endParaRPr>
            </a:p>
          </p:txBody>
        </p:sp>
        <p:sp>
          <p:nvSpPr>
            <p:cNvPr id="141" name="CustomShape 7"/>
            <p:cNvSpPr/>
            <p:nvPr/>
          </p:nvSpPr>
          <p:spPr>
            <a:xfrm>
              <a:off x="4487400" y="2388600"/>
              <a:ext cx="429840" cy="825840"/>
            </a:xfrm>
            <a:custGeom>
              <a:avLst/>
              <a:gdLst/>
              <a:ahLst/>
              <a:cxnLst/>
              <a:rect l="l" t="t" r="r" b="b"/>
              <a:pathLst>
                <a:path w="430052" h="826092">
                  <a:moveTo>
                    <a:pt x="0" y="0"/>
                  </a:moveTo>
                  <a:lnTo>
                    <a:pt x="0" y="826092"/>
                  </a:lnTo>
                  <a:lnTo>
                    <a:pt x="430052" y="826092"/>
                  </a:lnTo>
                </a:path>
              </a:pathLst>
            </a:custGeom>
            <a:noFill/>
            <a:ln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" name="CustomShape 8"/>
            <p:cNvSpPr/>
            <p:nvPr/>
          </p:nvSpPr>
          <p:spPr>
            <a:xfrm>
              <a:off x="4917240" y="2663640"/>
              <a:ext cx="3802320" cy="1101240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/>
          </p:style>
          <p:txBody>
            <a:bodyPr lIns="79920" tIns="64080" rIns="47520" bIns="6372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>
                  <a:solidFill>
                    <a:srgbClr val="FFFFFF"/>
                  </a:solidFill>
                  <a:latin typeface="Tw Cen MT"/>
                </a:rPr>
                <a:t>I – par l’activation de réseaux sentinelles</a:t>
              </a:r>
              <a:endParaRPr lang="fr-FR" sz="2500" b="0" strike="noStrike" spc="-1">
                <a:latin typeface="Arial"/>
              </a:endParaRPr>
            </a:p>
          </p:txBody>
        </p:sp>
        <p:sp>
          <p:nvSpPr>
            <p:cNvPr id="143" name="CustomShape 9"/>
            <p:cNvSpPr/>
            <p:nvPr/>
          </p:nvSpPr>
          <p:spPr>
            <a:xfrm>
              <a:off x="4487400" y="2388600"/>
              <a:ext cx="430560" cy="2119320"/>
            </a:xfrm>
            <a:custGeom>
              <a:avLst/>
              <a:gdLst/>
              <a:ahLst/>
              <a:cxnLst/>
              <a:rect l="l" t="t" r="r" b="b"/>
              <a:pathLst>
                <a:path w="430985" h="2119755">
                  <a:moveTo>
                    <a:pt x="0" y="0"/>
                  </a:moveTo>
                  <a:lnTo>
                    <a:pt x="0" y="2119755"/>
                  </a:lnTo>
                  <a:lnTo>
                    <a:pt x="430985" y="2119755"/>
                  </a:lnTo>
                </a:path>
              </a:pathLst>
            </a:custGeom>
            <a:noFill/>
            <a:ln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" name="CustomShape 10"/>
            <p:cNvSpPr/>
            <p:nvPr/>
          </p:nvSpPr>
          <p:spPr>
            <a:xfrm>
              <a:off x="4918320" y="3942720"/>
              <a:ext cx="3826800" cy="1130400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20000"/>
                <a:lumOff val="80000"/>
                <a:alpha val="9000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80640" tIns="64800" rIns="47520" bIns="6480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 dirty="0">
                  <a:solidFill>
                    <a:srgbClr val="000000"/>
                  </a:solidFill>
                  <a:latin typeface="Tw Cen MT"/>
                </a:rPr>
                <a:t>II – par l’accompagnement des personnes ayant perdu un proche</a:t>
              </a:r>
              <a:endParaRPr lang="fr-FR" sz="2500" b="0" strike="noStrike" spc="-1" dirty="0">
                <a:latin typeface="Arial"/>
              </a:endParaRPr>
            </a:p>
          </p:txBody>
        </p:sp>
        <p:sp>
          <p:nvSpPr>
            <p:cNvPr id="145" name="CustomShape 11"/>
            <p:cNvSpPr/>
            <p:nvPr/>
          </p:nvSpPr>
          <p:spPr>
            <a:xfrm>
              <a:off x="4487400" y="2388600"/>
              <a:ext cx="429840" cy="3608280"/>
            </a:xfrm>
            <a:custGeom>
              <a:avLst/>
              <a:gdLst/>
              <a:ahLst/>
              <a:cxnLst/>
              <a:rect l="l" t="t" r="r" b="b"/>
              <a:pathLst>
                <a:path w="430052" h="3608779">
                  <a:moveTo>
                    <a:pt x="0" y="0"/>
                  </a:moveTo>
                  <a:lnTo>
                    <a:pt x="0" y="3608779"/>
                  </a:lnTo>
                  <a:lnTo>
                    <a:pt x="430052" y="3608779"/>
                  </a:lnTo>
                </a:path>
              </a:pathLst>
            </a:custGeom>
            <a:noFill/>
            <a:ln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6" name="CustomShape 12"/>
            <p:cNvSpPr/>
            <p:nvPr/>
          </p:nvSpPr>
          <p:spPr>
            <a:xfrm>
              <a:off x="4917240" y="5446800"/>
              <a:ext cx="3826800" cy="1100880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20000"/>
                <a:lumOff val="80000"/>
                <a:alpha val="9000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79920" tIns="64080" rIns="47520" bIns="6372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 dirty="0">
                  <a:solidFill>
                    <a:srgbClr val="000000"/>
                  </a:solidFill>
                  <a:latin typeface="Tw Cen MT"/>
                </a:rPr>
                <a:t>III – en favorisant leur inscription dans le mouvement associatif</a:t>
              </a:r>
              <a:endParaRPr lang="fr-FR" sz="2500" b="0" strike="noStrike" spc="-1" dirty="0">
                <a:latin typeface="Arial"/>
              </a:endParaRPr>
            </a:p>
          </p:txBody>
        </p:sp>
      </p:grpSp>
      <p:grpSp>
        <p:nvGrpSpPr>
          <p:cNvPr id="147" name="Group 13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601560" y="1371600"/>
            <a:ext cx="5203440" cy="459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fr-FR" sz="2400" b="0" u="sng" strike="noStrike" spc="-1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I – Par l’activation de réseaux sentinelles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FF0000"/>
                </a:solidFill>
                <a:latin typeface="Times New Roman"/>
                <a:ea typeface="Times New Roman"/>
              </a:rPr>
              <a:t>II - Auprès de populations isolées pas nécessairement connues des services (prévention secondaire).</a:t>
            </a:r>
            <a:endParaRPr lang="fr-FR" sz="2400" b="0" strike="noStrike" spc="-1">
              <a:latin typeface="Arial"/>
            </a:endParaRPr>
          </a:p>
        </p:txBody>
      </p:sp>
      <p:grpSp>
        <p:nvGrpSpPr>
          <p:cNvPr id="150" name="Group 3"/>
          <p:cNvGrpSpPr/>
          <p:nvPr/>
        </p:nvGrpSpPr>
        <p:grpSpPr>
          <a:xfrm>
            <a:off x="5159520" y="1592640"/>
            <a:ext cx="3984120" cy="3755880"/>
            <a:chOff x="5159520" y="1592640"/>
            <a:chExt cx="3984120" cy="3755880"/>
          </a:xfrm>
        </p:grpSpPr>
        <p:sp>
          <p:nvSpPr>
            <p:cNvPr id="151" name="CustomShape 4"/>
            <p:cNvSpPr/>
            <p:nvPr/>
          </p:nvSpPr>
          <p:spPr>
            <a:xfrm>
              <a:off x="5159520" y="1592640"/>
              <a:ext cx="3984120" cy="181116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1" strike="noStrike" spc="-1" dirty="0">
                  <a:solidFill>
                    <a:srgbClr val="FFFFFF"/>
                  </a:solidFill>
                  <a:latin typeface="Tw Cen MT"/>
                </a:rPr>
                <a:t>Propositions :</a:t>
              </a:r>
              <a:r>
                <a:rPr lang="fr-FR" sz="1700" b="0" strike="noStrike" spc="-1" dirty="0">
                  <a:solidFill>
                    <a:srgbClr val="FFFFFF"/>
                  </a:solidFill>
                  <a:latin typeface="Tw Cen MT"/>
                </a:rPr>
                <a:t> </a:t>
              </a:r>
              <a:r>
                <a:rPr lang="fr-FR" sz="1700" b="1" strike="noStrike" spc="-1" dirty="0">
                  <a:solidFill>
                    <a:srgbClr val="FFFFFF"/>
                  </a:solidFill>
                  <a:latin typeface="Tw Cen MT"/>
                </a:rPr>
                <a:t>Généraliser les démarches d’information et de communication des acteurs sociaux auprès des acteurs proximité.</a:t>
              </a:r>
              <a:endParaRPr lang="fr-FR" sz="1700" b="0" strike="noStrike" spc="-1" dirty="0">
                <a:latin typeface="Arial"/>
              </a:endParaRPr>
            </a:p>
          </p:txBody>
        </p:sp>
        <p:sp>
          <p:nvSpPr>
            <p:cNvPr id="152" name="CustomShape 5"/>
            <p:cNvSpPr/>
            <p:nvPr/>
          </p:nvSpPr>
          <p:spPr>
            <a:xfrm>
              <a:off x="5652360" y="3446640"/>
              <a:ext cx="3491280" cy="190188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1" strike="noStrike" spc="-1" dirty="0">
                  <a:solidFill>
                    <a:srgbClr val="FFFFFF"/>
                  </a:solidFill>
                  <a:latin typeface="Tw Cen MT"/>
                </a:rPr>
                <a:t>Se rapprocher des services du Conseil Départemental et des autres partenaires concernés,</a:t>
              </a:r>
              <a:endParaRPr lang="fr-FR" sz="1700" b="0" strike="noStrike" spc="-1" dirty="0">
                <a:latin typeface="Arial"/>
              </a:endParaRPr>
            </a:p>
          </p:txBody>
        </p:sp>
      </p:grpSp>
      <p:grpSp>
        <p:nvGrpSpPr>
          <p:cNvPr id="153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154" name="Group 7"/>
          <p:cNvGrpSpPr/>
          <p:nvPr/>
        </p:nvGrpSpPr>
        <p:grpSpPr>
          <a:xfrm>
            <a:off x="358560" y="1990440"/>
            <a:ext cx="6125040" cy="4837320"/>
            <a:chOff x="358560" y="1990440"/>
            <a:chExt cx="6125040" cy="4837320"/>
          </a:xfrm>
        </p:grpSpPr>
        <p:sp>
          <p:nvSpPr>
            <p:cNvPr id="155" name="CustomShape 8"/>
            <p:cNvSpPr/>
            <p:nvPr/>
          </p:nvSpPr>
          <p:spPr>
            <a:xfrm rot="5400000">
              <a:off x="1421280" y="4177440"/>
              <a:ext cx="1901880" cy="2165400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156" name="CustomShape 9"/>
            <p:cNvSpPr/>
            <p:nvPr/>
          </p:nvSpPr>
          <p:spPr>
            <a:xfrm>
              <a:off x="358560" y="1990440"/>
              <a:ext cx="4318560" cy="2397600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200880" tIns="200880" rIns="83880" bIns="200880" anchor="ctr"/>
            <a:lstStyle/>
            <a:p>
              <a:pPr algn="ctr">
                <a:lnSpc>
                  <a:spcPct val="90000"/>
                </a:lnSpc>
                <a:spcAft>
                  <a:spcPts val="771"/>
                </a:spcAft>
              </a:pPr>
              <a:r>
                <a:rPr lang="fr-FR" sz="2200" b="1" spc="-1" dirty="0">
                  <a:solidFill>
                    <a:srgbClr val="FFFFFF"/>
                  </a:solidFill>
                  <a:latin typeface="Tw Cen MT"/>
                </a:rPr>
                <a:t>L</a:t>
              </a:r>
              <a:r>
                <a:rPr lang="fr-FR" sz="2200" b="1" strike="noStrike" spc="-1" dirty="0">
                  <a:solidFill>
                    <a:srgbClr val="FFFFFF"/>
                  </a:solidFill>
                  <a:latin typeface="Tw Cen MT"/>
                </a:rPr>
                <a:t>’activation de réseaux informels composés d’acteurs de proximité</a:t>
              </a:r>
              <a:r>
                <a:rPr lang="fr-FR" sz="2200" b="0" strike="noStrike" spc="-1" dirty="0">
                  <a:solidFill>
                    <a:srgbClr val="FFFFFF"/>
                  </a:solidFill>
                  <a:latin typeface="Tw Cen MT"/>
                </a:rPr>
                <a:t> que sont les commerçants, les agents des services publics et les intervenants auprès des personnes âgées.</a:t>
              </a:r>
              <a:endParaRPr lang="fr-FR" sz="2200" b="0" strike="noStrike" spc="-1" dirty="0">
                <a:latin typeface="Arial"/>
              </a:endParaRPr>
            </a:p>
          </p:txBody>
        </p:sp>
        <p:sp>
          <p:nvSpPr>
            <p:cNvPr id="157" name="CustomShape 10"/>
            <p:cNvSpPr/>
            <p:nvPr/>
          </p:nvSpPr>
          <p:spPr>
            <a:xfrm>
              <a:off x="4119120" y="2282760"/>
              <a:ext cx="2328480" cy="1811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8" name="CustomShape 11"/>
            <p:cNvSpPr/>
            <p:nvPr/>
          </p:nvSpPr>
          <p:spPr>
            <a:xfrm>
              <a:off x="3281760" y="4586760"/>
              <a:ext cx="3201840" cy="2241000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93320" tIns="193320" rIns="83880" bIns="193320" anchor="ctr"/>
            <a:lstStyle/>
            <a:p>
              <a:pPr algn="ctr">
                <a:lnSpc>
                  <a:spcPct val="90000"/>
                </a:lnSpc>
                <a:spcAft>
                  <a:spcPts val="771"/>
                </a:spcAft>
              </a:pPr>
              <a:r>
                <a:rPr lang="fr-FR" sz="2200" b="1" strike="noStrike" spc="-1" dirty="0">
                  <a:solidFill>
                    <a:srgbClr val="FFFFFF"/>
                  </a:solidFill>
                  <a:latin typeface="Tw Cen MT"/>
                </a:rPr>
                <a:t>Prévenir l’isolement des personnes âgées</a:t>
              </a:r>
              <a:r>
                <a:rPr lang="fr-FR" sz="2200" b="0" strike="noStrike" spc="-1" dirty="0">
                  <a:solidFill>
                    <a:srgbClr val="FFFFFF"/>
                  </a:solidFill>
                  <a:latin typeface="Tw Cen MT"/>
                </a:rPr>
                <a:t> sur un territoire,</a:t>
              </a:r>
              <a:endParaRPr lang="fr-FR" sz="2200" b="0" strike="noStrike" spc="-1" dirty="0">
                <a:latin typeface="Arial"/>
              </a:endParaRPr>
            </a:p>
          </p:txBody>
        </p:sp>
      </p:grpSp>
      <p:grpSp>
        <p:nvGrpSpPr>
          <p:cNvPr id="159" name="Group 12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roup 1"/>
          <p:cNvGrpSpPr/>
          <p:nvPr/>
        </p:nvGrpSpPr>
        <p:grpSpPr>
          <a:xfrm>
            <a:off x="83880" y="4164840"/>
            <a:ext cx="9057240" cy="2663640"/>
            <a:chOff x="83880" y="4164840"/>
            <a:chExt cx="9057240" cy="2663640"/>
          </a:xfrm>
        </p:grpSpPr>
        <p:sp>
          <p:nvSpPr>
            <p:cNvPr id="161" name="CustomShape 2"/>
            <p:cNvSpPr/>
            <p:nvPr/>
          </p:nvSpPr>
          <p:spPr>
            <a:xfrm>
              <a:off x="83880" y="4164840"/>
              <a:ext cx="2663640" cy="266364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146520" tIns="23040" rIns="146520" bIns="23040" anchor="ctr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sz="1600" b="1" strike="noStrike" spc="-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Proposition : Mettre en place un service de visites à domicile des personnes âgées. </a:t>
              </a:r>
              <a:endParaRPr lang="fr-FR" sz="16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2" name="CustomShape 3"/>
            <p:cNvSpPr/>
            <p:nvPr/>
          </p:nvSpPr>
          <p:spPr>
            <a:xfrm>
              <a:off x="2215080" y="4164840"/>
              <a:ext cx="2663640" cy="266364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146520" tIns="23040" rIns="146520" bIns="23040" anchor="ctr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sz="1400" b="1" strike="noStrike" spc="-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Développer</a:t>
              </a:r>
              <a:r>
                <a:rPr lang="fr-FR" sz="1600" b="1" strike="noStrike" spc="-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des actions spécifiques auprès des personnes âgées autour de « leurs savoir faire ».</a:t>
              </a:r>
              <a:endParaRPr lang="fr-FR" sz="16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" name="CustomShape 4"/>
            <p:cNvSpPr/>
            <p:nvPr/>
          </p:nvSpPr>
          <p:spPr>
            <a:xfrm>
              <a:off x="4346280" y="4164840"/>
              <a:ext cx="2663640" cy="266364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146520" tIns="23040" rIns="146520" bIns="23040" anchor="ctr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sz="1600" b="0" strike="noStrike" spc="-1" dirty="0">
                  <a:solidFill>
                    <a:srgbClr val="FFFFFF"/>
                  </a:solidFill>
                  <a:latin typeface="Times New Roman"/>
                  <a:ea typeface="Times New Roman"/>
                </a:rPr>
                <a:t>Proposer des associations caritatives comme Les Petits Frères des Pauvres</a:t>
              </a:r>
              <a:endParaRPr lang="fr-FR" sz="1600" b="0" strike="noStrike" spc="-1" dirty="0">
                <a:latin typeface="Arial"/>
              </a:endParaRPr>
            </a:p>
          </p:txBody>
        </p:sp>
        <p:sp>
          <p:nvSpPr>
            <p:cNvPr id="164" name="CustomShape 5"/>
            <p:cNvSpPr/>
            <p:nvPr/>
          </p:nvSpPr>
          <p:spPr>
            <a:xfrm>
              <a:off x="6477480" y="4164840"/>
              <a:ext cx="2663640" cy="266364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146520" tIns="23040" rIns="146520" bIns="23040" anchor="ctr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b="0" strike="noStrike" spc="-1" dirty="0">
                  <a:solidFill>
                    <a:srgbClr val="FFFFFF"/>
                  </a:solidFill>
                  <a:latin typeface="Times New Roman"/>
                  <a:ea typeface="Times New Roman"/>
                </a:rPr>
                <a:t>Des visites canines pourraient aussi être proposées aux personnes âgées.</a:t>
              </a:r>
              <a:endParaRPr lang="fr-FR" b="0" strike="noStrike" spc="-1" dirty="0">
                <a:latin typeface="Arial"/>
              </a:endParaRPr>
            </a:p>
          </p:txBody>
        </p:sp>
      </p:grpSp>
      <p:grpSp>
        <p:nvGrpSpPr>
          <p:cNvPr id="165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166" name="Group 7"/>
          <p:cNvGrpSpPr/>
          <p:nvPr/>
        </p:nvGrpSpPr>
        <p:grpSpPr>
          <a:xfrm>
            <a:off x="248760" y="543600"/>
            <a:ext cx="8892360" cy="3560760"/>
            <a:chOff x="248760" y="543600"/>
            <a:chExt cx="8892360" cy="3560760"/>
          </a:xfrm>
        </p:grpSpPr>
        <p:sp>
          <p:nvSpPr>
            <p:cNvPr id="167" name="CustomShape 8"/>
            <p:cNvSpPr/>
            <p:nvPr/>
          </p:nvSpPr>
          <p:spPr>
            <a:xfrm>
              <a:off x="248760" y="543600"/>
              <a:ext cx="7560360" cy="1068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15200" tIns="115200" rIns="83880" bIns="115200" anchor="ctr"/>
            <a:lstStyle/>
            <a:p>
              <a:pPr>
                <a:lnSpc>
                  <a:spcPct val="90000"/>
                </a:lnSpc>
                <a:spcAft>
                  <a:spcPts val="771"/>
                </a:spcAft>
              </a:pPr>
              <a:r>
                <a:rPr lang="fr-FR" sz="2200" b="0" strike="noStrike" spc="-1" dirty="0">
                  <a:solidFill>
                    <a:srgbClr val="FFFFFF"/>
                  </a:solidFill>
                  <a:latin typeface="Tw Cen MT"/>
                </a:rPr>
                <a:t>Être visité à domicile, c’est souvent avouer sa dépendance vis-à-vis d’autrui.</a:t>
              </a:r>
              <a:r>
                <a:rPr lang="fr-FR" sz="2200" b="1" strike="noStrike" spc="-1" dirty="0">
                  <a:solidFill>
                    <a:srgbClr val="FFFFFF"/>
                  </a:solidFill>
                  <a:latin typeface="Tw Cen MT"/>
                </a:rPr>
                <a:t> </a:t>
              </a:r>
              <a:endParaRPr lang="fr-FR" sz="2200" b="0" strike="noStrike" spc="-1" dirty="0">
                <a:latin typeface="Arial"/>
              </a:endParaRPr>
            </a:p>
          </p:txBody>
        </p:sp>
        <p:sp>
          <p:nvSpPr>
            <p:cNvPr id="168" name="CustomShape 9"/>
            <p:cNvSpPr/>
            <p:nvPr/>
          </p:nvSpPr>
          <p:spPr>
            <a:xfrm>
              <a:off x="916200" y="1789920"/>
              <a:ext cx="7560360" cy="1068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15200" tIns="115200" rIns="83880" bIns="115200" anchor="ctr"/>
            <a:lstStyle/>
            <a:p>
              <a:pPr>
                <a:lnSpc>
                  <a:spcPct val="90000"/>
                </a:lnSpc>
                <a:spcAft>
                  <a:spcPts val="771"/>
                </a:spcAft>
              </a:pPr>
              <a:r>
                <a:rPr lang="fr-FR" sz="2200" b="0" strike="noStrike" spc="-1">
                  <a:solidFill>
                    <a:srgbClr val="FFFFFF"/>
                  </a:solidFill>
                  <a:latin typeface="Tw Cen MT"/>
                </a:rPr>
                <a:t>Il faut que les personnes aient le sentiment d’avoir une utilité sociale. </a:t>
              </a:r>
              <a:endParaRPr lang="fr-FR" sz="2200" b="0" strike="noStrike" spc="-1">
                <a:latin typeface="Arial"/>
              </a:endParaRPr>
            </a:p>
          </p:txBody>
        </p:sp>
        <p:sp>
          <p:nvSpPr>
            <p:cNvPr id="169" name="CustomShape 10"/>
            <p:cNvSpPr/>
            <p:nvPr/>
          </p:nvSpPr>
          <p:spPr>
            <a:xfrm>
              <a:off x="1580760" y="3036240"/>
              <a:ext cx="7560360" cy="1068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15200" tIns="115200" rIns="83880" bIns="115200" anchor="ctr"/>
            <a:lstStyle/>
            <a:p>
              <a:pPr>
                <a:lnSpc>
                  <a:spcPct val="90000"/>
                </a:lnSpc>
                <a:spcAft>
                  <a:spcPts val="771"/>
                </a:spcAft>
              </a:pPr>
              <a:r>
                <a:rPr lang="fr-FR" sz="2200" b="1" strike="noStrike" spc="-1" dirty="0">
                  <a:solidFill>
                    <a:srgbClr val="FFFFFF"/>
                  </a:solidFill>
                  <a:latin typeface="Tw Cen MT"/>
                </a:rPr>
                <a:t>Des actions pourraient être mises en place autour de la valorisation des savoir faire des personnes âgées.</a:t>
              </a:r>
              <a:endParaRPr lang="fr-FR" sz="2200" b="0" strike="noStrike" spc="-1" dirty="0">
                <a:latin typeface="Arial"/>
              </a:endParaRPr>
            </a:p>
          </p:txBody>
        </p:sp>
        <p:sp>
          <p:nvSpPr>
            <p:cNvPr id="170" name="CustomShape 11"/>
            <p:cNvSpPr/>
            <p:nvPr/>
          </p:nvSpPr>
          <p:spPr>
            <a:xfrm>
              <a:off x="7115400" y="1353600"/>
              <a:ext cx="694080" cy="694080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1" name="CustomShape 12"/>
            <p:cNvSpPr/>
            <p:nvPr/>
          </p:nvSpPr>
          <p:spPr>
            <a:xfrm>
              <a:off x="7782480" y="2593080"/>
              <a:ext cx="694080" cy="694080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72" name="Group 13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990720" y="3150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FF0000"/>
                </a:solidFill>
                <a:latin typeface="Times New Roman"/>
                <a:ea typeface="Times New Roman"/>
              </a:rPr>
              <a:t>II - Auprès de populations isolées pas nécessairement connues des services (prévention secondaire).</a:t>
            </a:r>
            <a:endParaRPr lang="fr-FR" sz="2400" b="0" strike="noStrike" spc="-1">
              <a:latin typeface="Arial"/>
            </a:endParaRPr>
          </a:p>
        </p:txBody>
      </p:sp>
      <p:grpSp>
        <p:nvGrpSpPr>
          <p:cNvPr id="174" name="Group 2"/>
          <p:cNvGrpSpPr/>
          <p:nvPr/>
        </p:nvGrpSpPr>
        <p:grpSpPr>
          <a:xfrm>
            <a:off x="323640" y="2261160"/>
            <a:ext cx="3497400" cy="2879640"/>
            <a:chOff x="323640" y="2261160"/>
            <a:chExt cx="3497400" cy="2879640"/>
          </a:xfrm>
        </p:grpSpPr>
        <p:sp>
          <p:nvSpPr>
            <p:cNvPr id="175" name="CustomShape 3"/>
            <p:cNvSpPr/>
            <p:nvPr/>
          </p:nvSpPr>
          <p:spPr>
            <a:xfrm>
              <a:off x="323640" y="2261160"/>
              <a:ext cx="3497400" cy="287964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981"/>
                </a:spcAft>
              </a:pPr>
              <a:r>
                <a:rPr lang="fr-FR" sz="2800" b="1" u="sng" strike="noStrike" spc="-1">
                  <a:solidFill>
                    <a:srgbClr val="FFFFFF"/>
                  </a:solidFill>
                  <a:uFillTx/>
                  <a:latin typeface="Tw Cen MT"/>
                </a:rPr>
                <a:t>Les personnes âgées sont particulièrement concernées :</a:t>
              </a:r>
              <a:endParaRPr lang="fr-FR" sz="2800" b="0" strike="noStrike" spc="-1">
                <a:latin typeface="Arial"/>
              </a:endParaRPr>
            </a:p>
          </p:txBody>
        </p:sp>
      </p:grpSp>
      <p:grpSp>
        <p:nvGrpSpPr>
          <p:cNvPr id="176" name="Group 4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177" name="Group 5"/>
          <p:cNvGrpSpPr/>
          <p:nvPr/>
        </p:nvGrpSpPr>
        <p:grpSpPr>
          <a:xfrm>
            <a:off x="4057200" y="1287360"/>
            <a:ext cx="4687920" cy="5260320"/>
            <a:chOff x="4057200" y="1287360"/>
            <a:chExt cx="4687920" cy="5260320"/>
          </a:xfrm>
        </p:grpSpPr>
        <p:sp>
          <p:nvSpPr>
            <p:cNvPr id="178" name="CustomShape 6"/>
            <p:cNvSpPr/>
            <p:nvPr/>
          </p:nvSpPr>
          <p:spPr>
            <a:xfrm>
              <a:off x="4057200" y="1287360"/>
              <a:ext cx="4300200" cy="110088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79920" tIns="64080" rIns="47520" bIns="6372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>
                  <a:solidFill>
                    <a:srgbClr val="FFFFFF"/>
                  </a:solidFill>
                  <a:latin typeface="Tw Cen MT"/>
                </a:rPr>
                <a:t>Prévenir leur isolement peut s’opérer de différentes manières</a:t>
              </a:r>
              <a:endParaRPr lang="fr-FR" sz="2500" b="0" strike="noStrike" spc="-1">
                <a:latin typeface="Arial"/>
              </a:endParaRPr>
            </a:p>
          </p:txBody>
        </p:sp>
        <p:sp>
          <p:nvSpPr>
            <p:cNvPr id="179" name="CustomShape 7"/>
            <p:cNvSpPr/>
            <p:nvPr/>
          </p:nvSpPr>
          <p:spPr>
            <a:xfrm>
              <a:off x="4487400" y="2388600"/>
              <a:ext cx="429840" cy="825840"/>
            </a:xfrm>
            <a:custGeom>
              <a:avLst/>
              <a:gdLst/>
              <a:ahLst/>
              <a:cxnLst/>
              <a:rect l="l" t="t" r="r" b="b"/>
              <a:pathLst>
                <a:path w="430052" h="826092">
                  <a:moveTo>
                    <a:pt x="0" y="0"/>
                  </a:moveTo>
                  <a:lnTo>
                    <a:pt x="0" y="826092"/>
                  </a:lnTo>
                  <a:lnTo>
                    <a:pt x="430052" y="826092"/>
                  </a:lnTo>
                </a:path>
              </a:pathLst>
            </a:custGeom>
            <a:noFill/>
            <a:ln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" name="CustomShape 8"/>
            <p:cNvSpPr/>
            <p:nvPr/>
          </p:nvSpPr>
          <p:spPr>
            <a:xfrm>
              <a:off x="4917240" y="2663640"/>
              <a:ext cx="3802320" cy="1101240"/>
            </a:xfrm>
            <a:prstGeom prst="roundRect">
              <a:avLst>
                <a:gd name="adj" fmla="val 10000"/>
              </a:avLst>
            </a:prstGeom>
            <a:solidFill>
              <a:schemeClr val="lt1"/>
            </a:solidFill>
            <a:ln>
              <a:solidFill>
                <a:schemeClr val="accent1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79920" tIns="64080" rIns="47520" bIns="6372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>
                  <a:solidFill>
                    <a:srgbClr val="000000"/>
                  </a:solidFill>
                  <a:latin typeface="Tw Cen MT"/>
                </a:rPr>
                <a:t>I – par l’activation de réseaux sentinelles</a:t>
              </a:r>
              <a:endParaRPr lang="fr-FR" sz="2500" b="0" strike="noStrike" spc="-1">
                <a:latin typeface="Arial"/>
              </a:endParaRPr>
            </a:p>
          </p:txBody>
        </p:sp>
        <p:sp>
          <p:nvSpPr>
            <p:cNvPr id="181" name="CustomShape 9"/>
            <p:cNvSpPr/>
            <p:nvPr/>
          </p:nvSpPr>
          <p:spPr>
            <a:xfrm>
              <a:off x="4487400" y="2388600"/>
              <a:ext cx="430560" cy="2119320"/>
            </a:xfrm>
            <a:custGeom>
              <a:avLst/>
              <a:gdLst/>
              <a:ahLst/>
              <a:cxnLst/>
              <a:rect l="l" t="t" r="r" b="b"/>
              <a:pathLst>
                <a:path w="430985" h="2119755">
                  <a:moveTo>
                    <a:pt x="0" y="0"/>
                  </a:moveTo>
                  <a:lnTo>
                    <a:pt x="0" y="2119755"/>
                  </a:lnTo>
                  <a:lnTo>
                    <a:pt x="430985" y="2119755"/>
                  </a:lnTo>
                </a:path>
              </a:pathLst>
            </a:custGeom>
            <a:noFill/>
            <a:ln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" name="CustomShape 10"/>
            <p:cNvSpPr/>
            <p:nvPr/>
          </p:nvSpPr>
          <p:spPr>
            <a:xfrm>
              <a:off x="4918320" y="3942720"/>
              <a:ext cx="3826800" cy="1130400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/>
          </p:style>
          <p:txBody>
            <a:bodyPr lIns="80640" tIns="64800" rIns="47520" bIns="6480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>
                  <a:solidFill>
                    <a:srgbClr val="FFFFFF"/>
                  </a:solidFill>
                  <a:latin typeface="Tw Cen MT"/>
                </a:rPr>
                <a:t>II – par l’accompagnement des personnes ayant perdu un proche</a:t>
              </a:r>
              <a:endParaRPr lang="fr-FR" sz="2500" b="0" strike="noStrike" spc="-1">
                <a:latin typeface="Arial"/>
              </a:endParaRPr>
            </a:p>
          </p:txBody>
        </p:sp>
        <p:sp>
          <p:nvSpPr>
            <p:cNvPr id="183" name="CustomShape 11"/>
            <p:cNvSpPr/>
            <p:nvPr/>
          </p:nvSpPr>
          <p:spPr>
            <a:xfrm>
              <a:off x="4487400" y="2388600"/>
              <a:ext cx="429840" cy="3608280"/>
            </a:xfrm>
            <a:custGeom>
              <a:avLst/>
              <a:gdLst/>
              <a:ahLst/>
              <a:cxnLst/>
              <a:rect l="l" t="t" r="r" b="b"/>
              <a:pathLst>
                <a:path w="430052" h="3608779">
                  <a:moveTo>
                    <a:pt x="0" y="0"/>
                  </a:moveTo>
                  <a:lnTo>
                    <a:pt x="0" y="3608779"/>
                  </a:lnTo>
                  <a:lnTo>
                    <a:pt x="430052" y="3608779"/>
                  </a:lnTo>
                </a:path>
              </a:pathLst>
            </a:custGeom>
            <a:noFill/>
            <a:ln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" name="CustomShape 12"/>
            <p:cNvSpPr/>
            <p:nvPr/>
          </p:nvSpPr>
          <p:spPr>
            <a:xfrm>
              <a:off x="4917240" y="5446800"/>
              <a:ext cx="3826800" cy="1100880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79920" tIns="64080" rIns="47520" bIns="6372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>
                  <a:solidFill>
                    <a:srgbClr val="000000"/>
                  </a:solidFill>
                  <a:latin typeface="Tw Cen MT"/>
                </a:rPr>
                <a:t>III – en favorisant leur inscription dans le mouvement associatif</a:t>
              </a:r>
              <a:endParaRPr lang="fr-FR" sz="2500" b="0" strike="noStrike" spc="-1">
                <a:latin typeface="Arial"/>
              </a:endParaRPr>
            </a:p>
          </p:txBody>
        </p:sp>
      </p:grpSp>
      <p:grpSp>
        <p:nvGrpSpPr>
          <p:cNvPr id="185" name="Group 13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212760" y="1831320"/>
            <a:ext cx="8930880" cy="17679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FR" sz="1600" dirty="0"/>
          </a:p>
        </p:txBody>
      </p:sp>
      <p:sp>
        <p:nvSpPr>
          <p:cNvPr id="187" name="CustomShape 2"/>
          <p:cNvSpPr/>
          <p:nvPr/>
        </p:nvSpPr>
        <p:spPr>
          <a:xfrm>
            <a:off x="601920" y="1310760"/>
            <a:ext cx="8073000" cy="459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fr-FR" sz="2400" b="0" u="sng" strike="noStrike" spc="-1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II – Par l’accompagnement des personnes ayant perdu un proche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II - Auprès de populations isolées pas nécessairement connues des services (prévention secondaire)</a:t>
            </a:r>
            <a:endParaRPr lang="fr-FR" sz="2400" b="0" strike="noStrike" spc="-1" dirty="0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228600" y="1828800"/>
            <a:ext cx="8686440" cy="1769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  <a:ea typeface="Times New Roman"/>
              </a:rPr>
              <a:t>Chaque année, 700 habitants décèdent. Si la plupart d’entre eux sont des personnes souvent très âgées, environ la moitié d’entre eux laisse un conjoint survivant ou des proches.</a:t>
            </a:r>
            <a:endParaRPr lang="fr-FR" sz="2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FFFFFF"/>
                </a:solidFill>
                <a:latin typeface="Times New Roman"/>
                <a:ea typeface="Times New Roman"/>
              </a:rPr>
              <a:t>Toute rupture fragilise une personne, favorise sa dépendance et son isolement.</a:t>
            </a:r>
            <a:endParaRPr lang="fr-FR" sz="2000" b="0" strike="noStrike" spc="-1" dirty="0">
              <a:latin typeface="Arial"/>
            </a:endParaRPr>
          </a:p>
        </p:txBody>
      </p:sp>
      <p:grpSp>
        <p:nvGrpSpPr>
          <p:cNvPr id="190" name="Group 5"/>
          <p:cNvGrpSpPr/>
          <p:nvPr/>
        </p:nvGrpSpPr>
        <p:grpSpPr>
          <a:xfrm>
            <a:off x="0" y="3288240"/>
            <a:ext cx="9141480" cy="3291480"/>
            <a:chOff x="0" y="3288240"/>
            <a:chExt cx="9141480" cy="3291480"/>
          </a:xfrm>
        </p:grpSpPr>
        <p:sp>
          <p:nvSpPr>
            <p:cNvPr id="191" name="CustomShape 6"/>
            <p:cNvSpPr/>
            <p:nvPr/>
          </p:nvSpPr>
          <p:spPr>
            <a:xfrm>
              <a:off x="0" y="3599640"/>
              <a:ext cx="2849732" cy="1629308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233640" tIns="20160" rIns="233640" bIns="20160" anchor="ctr"/>
            <a:lstStyle/>
            <a:p>
              <a:pPr algn="ctr">
                <a:lnSpc>
                  <a:spcPct val="90000"/>
                </a:lnSpc>
                <a:spcAft>
                  <a:spcPts val="561"/>
                </a:spcAft>
              </a:pPr>
              <a:r>
                <a:rPr lang="fr-FR" sz="1400" b="1" strike="noStrike" spc="-1" dirty="0">
                  <a:solidFill>
                    <a:srgbClr val="FFFFFF"/>
                  </a:solidFill>
                  <a:latin typeface="Tw Cen MT"/>
                </a:rPr>
                <a:t>Proposition : Mettre en place une démarche d’accompagnement des conjoints survivants.</a:t>
              </a:r>
              <a:endParaRPr lang="fr-FR" sz="1400" b="0" strike="noStrike" spc="-1" dirty="0">
                <a:latin typeface="Arial"/>
              </a:endParaRPr>
            </a:p>
          </p:txBody>
        </p:sp>
        <p:sp>
          <p:nvSpPr>
            <p:cNvPr id="192" name="CustomShape 7"/>
            <p:cNvSpPr/>
            <p:nvPr/>
          </p:nvSpPr>
          <p:spPr>
            <a:xfrm>
              <a:off x="1073363" y="4950412"/>
              <a:ext cx="2726280" cy="1629308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233640" tIns="20160" rIns="233640" bIns="20160" anchor="ctr"/>
            <a:lstStyle/>
            <a:p>
              <a:pPr>
                <a:lnSpc>
                  <a:spcPct val="90000"/>
                </a:lnSpc>
                <a:spcAft>
                  <a:spcPts val="561"/>
                </a:spcAft>
              </a:pPr>
              <a:r>
                <a:rPr lang="fr-FR" sz="1600" b="0" strike="noStrike" spc="-1" dirty="0">
                  <a:solidFill>
                    <a:srgbClr val="FFFFFF"/>
                  </a:solidFill>
                  <a:latin typeface="Tw Cen MT"/>
                </a:rPr>
                <a:t>Une réflexion est actuellement en cours avec le service d’État Civil.</a:t>
              </a:r>
              <a:endParaRPr lang="fr-FR" sz="1600" b="0" strike="noStrike" spc="-1" dirty="0">
                <a:latin typeface="Arial"/>
              </a:endParaRPr>
            </a:p>
          </p:txBody>
        </p:sp>
        <p:sp>
          <p:nvSpPr>
            <p:cNvPr id="193" name="CustomShape 8"/>
            <p:cNvSpPr/>
            <p:nvPr/>
          </p:nvSpPr>
          <p:spPr>
            <a:xfrm>
              <a:off x="3799643" y="3288240"/>
              <a:ext cx="5341837" cy="329148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233640" tIns="21600" rIns="233640" bIns="2160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600" b="0" strike="noStrike" spc="-1" dirty="0">
                  <a:solidFill>
                    <a:srgbClr val="FFFFFF"/>
                  </a:solidFill>
                  <a:latin typeface="Tw Cen MT"/>
                </a:rPr>
                <a:t>L’accompagnement</a:t>
              </a:r>
              <a:r>
                <a:rPr lang="fr-FR" sz="1700" b="0" strike="noStrike" spc="-1" dirty="0">
                  <a:solidFill>
                    <a:srgbClr val="FFFFFF"/>
                  </a:solidFill>
                  <a:latin typeface="Tw Cen MT"/>
                </a:rPr>
                <a:t> pourrait consister à   </a:t>
              </a:r>
            </a:p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0" strike="noStrike" spc="-1" dirty="0">
                  <a:solidFill>
                    <a:srgbClr val="FFFFFF"/>
                  </a:solidFill>
                  <a:latin typeface="Tw Cen MT"/>
                </a:rPr>
                <a:t>- La mise à disposition d’informations par les agents de l’État Civil lors d’une déclaration de décès.                                        - Un accompagnement plus individualisé aux démarches administratives.                                   - Un accompagnement « au long court » pourrait être proposé aux personnes qui le souhaitent (l’inscription dans un fichier ad-hoc).</a:t>
              </a:r>
              <a:endParaRPr lang="fr-FR" sz="1700" b="0" strike="noStrike" spc="-1" dirty="0">
                <a:latin typeface="Arial"/>
              </a:endParaRPr>
            </a:p>
          </p:txBody>
        </p:sp>
      </p:grpSp>
      <p:grpSp>
        <p:nvGrpSpPr>
          <p:cNvPr id="194" name="Group 9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9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990720" y="3150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II - Auprès de populations isolées pas nécessairement connues des services (prévention secondaire)</a:t>
            </a:r>
            <a:endParaRPr lang="fr-FR" sz="2400" b="0" strike="noStrike" spc="-1" dirty="0">
              <a:latin typeface="Arial"/>
            </a:endParaRPr>
          </a:p>
        </p:txBody>
      </p:sp>
      <p:grpSp>
        <p:nvGrpSpPr>
          <p:cNvPr id="196" name="Group 2"/>
          <p:cNvGrpSpPr/>
          <p:nvPr/>
        </p:nvGrpSpPr>
        <p:grpSpPr>
          <a:xfrm>
            <a:off x="323640" y="2261160"/>
            <a:ext cx="3497400" cy="2879640"/>
            <a:chOff x="323640" y="2261160"/>
            <a:chExt cx="3497400" cy="2879640"/>
          </a:xfrm>
        </p:grpSpPr>
        <p:sp>
          <p:nvSpPr>
            <p:cNvPr id="197" name="CustomShape 3"/>
            <p:cNvSpPr/>
            <p:nvPr/>
          </p:nvSpPr>
          <p:spPr>
            <a:xfrm>
              <a:off x="323640" y="2261160"/>
              <a:ext cx="3497400" cy="287964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981"/>
                </a:spcAft>
              </a:pPr>
              <a:r>
                <a:rPr lang="fr-FR" sz="2800" b="1" u="sng" strike="noStrike" spc="-1" dirty="0">
                  <a:solidFill>
                    <a:srgbClr val="FFFFFF"/>
                  </a:solidFill>
                  <a:uFillTx/>
                  <a:latin typeface="Tw Cen MT"/>
                </a:rPr>
                <a:t>Les personnes âgées sont particulièrement concernées :</a:t>
              </a:r>
              <a:endParaRPr lang="fr-FR" sz="2800" b="0" strike="noStrike" spc="-1" dirty="0">
                <a:latin typeface="Arial"/>
              </a:endParaRPr>
            </a:p>
          </p:txBody>
        </p:sp>
      </p:grpSp>
      <p:grpSp>
        <p:nvGrpSpPr>
          <p:cNvPr id="198" name="Group 4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199" name="Group 5"/>
          <p:cNvGrpSpPr/>
          <p:nvPr/>
        </p:nvGrpSpPr>
        <p:grpSpPr>
          <a:xfrm>
            <a:off x="4057200" y="1287360"/>
            <a:ext cx="4687920" cy="5260320"/>
            <a:chOff x="4057200" y="1287360"/>
            <a:chExt cx="4687920" cy="5260320"/>
          </a:xfrm>
        </p:grpSpPr>
        <p:sp>
          <p:nvSpPr>
            <p:cNvPr id="200" name="CustomShape 6"/>
            <p:cNvSpPr/>
            <p:nvPr/>
          </p:nvSpPr>
          <p:spPr>
            <a:xfrm>
              <a:off x="4057200" y="1287360"/>
              <a:ext cx="4300200" cy="110088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79920" tIns="64080" rIns="47520" bIns="6372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>
                  <a:solidFill>
                    <a:srgbClr val="FFFFFF"/>
                  </a:solidFill>
                  <a:latin typeface="Tw Cen MT"/>
                </a:rPr>
                <a:t>Prévenir leur isolement peut s’opérer de différentes manières</a:t>
              </a:r>
              <a:endParaRPr lang="fr-FR" sz="2500" b="0" strike="noStrike" spc="-1">
                <a:latin typeface="Arial"/>
              </a:endParaRPr>
            </a:p>
          </p:txBody>
        </p:sp>
        <p:sp>
          <p:nvSpPr>
            <p:cNvPr id="201" name="CustomShape 7"/>
            <p:cNvSpPr/>
            <p:nvPr/>
          </p:nvSpPr>
          <p:spPr>
            <a:xfrm>
              <a:off x="4487400" y="2388600"/>
              <a:ext cx="429840" cy="825840"/>
            </a:xfrm>
            <a:custGeom>
              <a:avLst/>
              <a:gdLst/>
              <a:ahLst/>
              <a:cxnLst/>
              <a:rect l="l" t="t" r="r" b="b"/>
              <a:pathLst>
                <a:path w="430052" h="826092">
                  <a:moveTo>
                    <a:pt x="0" y="0"/>
                  </a:moveTo>
                  <a:lnTo>
                    <a:pt x="0" y="826092"/>
                  </a:lnTo>
                  <a:lnTo>
                    <a:pt x="430052" y="826092"/>
                  </a:lnTo>
                </a:path>
              </a:pathLst>
            </a:custGeom>
            <a:noFill/>
            <a:ln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2" name="CustomShape 8"/>
            <p:cNvSpPr/>
            <p:nvPr/>
          </p:nvSpPr>
          <p:spPr>
            <a:xfrm>
              <a:off x="4917240" y="2663640"/>
              <a:ext cx="3802320" cy="1101240"/>
            </a:xfrm>
            <a:prstGeom prst="roundRect">
              <a:avLst>
                <a:gd name="adj" fmla="val 10000"/>
              </a:avLst>
            </a:prstGeom>
            <a:solidFill>
              <a:schemeClr val="lt1"/>
            </a:solidFill>
            <a:ln>
              <a:solidFill>
                <a:schemeClr val="accent1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79920" tIns="64080" rIns="47520" bIns="6372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>
                  <a:solidFill>
                    <a:srgbClr val="000000"/>
                  </a:solidFill>
                  <a:latin typeface="Tw Cen MT"/>
                </a:rPr>
                <a:t>I – par l’activation de réseaux sentinelles</a:t>
              </a:r>
              <a:endParaRPr lang="fr-FR" sz="2500" b="0" strike="noStrike" spc="-1">
                <a:latin typeface="Arial"/>
              </a:endParaRPr>
            </a:p>
          </p:txBody>
        </p:sp>
        <p:sp>
          <p:nvSpPr>
            <p:cNvPr id="203" name="CustomShape 9"/>
            <p:cNvSpPr/>
            <p:nvPr/>
          </p:nvSpPr>
          <p:spPr>
            <a:xfrm>
              <a:off x="4487400" y="2388600"/>
              <a:ext cx="430560" cy="2119320"/>
            </a:xfrm>
            <a:custGeom>
              <a:avLst/>
              <a:gdLst/>
              <a:ahLst/>
              <a:cxnLst/>
              <a:rect l="l" t="t" r="r" b="b"/>
              <a:pathLst>
                <a:path w="430985" h="2119755">
                  <a:moveTo>
                    <a:pt x="0" y="0"/>
                  </a:moveTo>
                  <a:lnTo>
                    <a:pt x="0" y="2119755"/>
                  </a:lnTo>
                  <a:lnTo>
                    <a:pt x="430985" y="2119755"/>
                  </a:lnTo>
                </a:path>
              </a:pathLst>
            </a:custGeom>
            <a:noFill/>
            <a:ln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4" name="CustomShape 10"/>
            <p:cNvSpPr/>
            <p:nvPr/>
          </p:nvSpPr>
          <p:spPr>
            <a:xfrm>
              <a:off x="4918320" y="3942720"/>
              <a:ext cx="3826800" cy="1130400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80640" tIns="64800" rIns="47520" bIns="6480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>
                  <a:solidFill>
                    <a:srgbClr val="000000"/>
                  </a:solidFill>
                  <a:latin typeface="Tw Cen MT"/>
                </a:rPr>
                <a:t>II – par l’accompagnement des personnes ayant perdu un proche</a:t>
              </a:r>
              <a:endParaRPr lang="fr-FR" sz="2500" b="0" strike="noStrike" spc="-1">
                <a:latin typeface="Arial"/>
              </a:endParaRPr>
            </a:p>
          </p:txBody>
        </p:sp>
        <p:sp>
          <p:nvSpPr>
            <p:cNvPr id="205" name="CustomShape 11"/>
            <p:cNvSpPr/>
            <p:nvPr/>
          </p:nvSpPr>
          <p:spPr>
            <a:xfrm>
              <a:off x="4487400" y="2388600"/>
              <a:ext cx="429840" cy="3608280"/>
            </a:xfrm>
            <a:custGeom>
              <a:avLst/>
              <a:gdLst/>
              <a:ahLst/>
              <a:cxnLst/>
              <a:rect l="l" t="t" r="r" b="b"/>
              <a:pathLst>
                <a:path w="430052" h="3608779">
                  <a:moveTo>
                    <a:pt x="0" y="0"/>
                  </a:moveTo>
                  <a:lnTo>
                    <a:pt x="0" y="3608779"/>
                  </a:lnTo>
                  <a:lnTo>
                    <a:pt x="430052" y="3608779"/>
                  </a:lnTo>
                </a:path>
              </a:pathLst>
            </a:custGeom>
            <a:noFill/>
            <a:ln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6" name="CustomShape 12"/>
            <p:cNvSpPr/>
            <p:nvPr/>
          </p:nvSpPr>
          <p:spPr>
            <a:xfrm>
              <a:off x="4917240" y="5446800"/>
              <a:ext cx="3826800" cy="1100880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/>
          </p:style>
          <p:txBody>
            <a:bodyPr lIns="79920" tIns="64080" rIns="47520" bIns="63720" anchor="ctr"/>
            <a:lstStyle/>
            <a:p>
              <a:pPr algn="ctr">
                <a:lnSpc>
                  <a:spcPct val="90000"/>
                </a:lnSpc>
                <a:spcAft>
                  <a:spcPts val="876"/>
                </a:spcAft>
              </a:pPr>
              <a:r>
                <a:rPr lang="fr-FR" sz="2500" b="0" strike="noStrike" spc="-1">
                  <a:solidFill>
                    <a:srgbClr val="FFFFFF"/>
                  </a:solidFill>
                  <a:latin typeface="Tw Cen MT"/>
                </a:rPr>
                <a:t>III – en favorisant leur inscription dans le mouvement associatif</a:t>
              </a:r>
              <a:endParaRPr lang="fr-FR" sz="2500" b="0" strike="noStrike" spc="-1">
                <a:latin typeface="Arial"/>
              </a:endParaRPr>
            </a:p>
          </p:txBody>
        </p:sp>
      </p:grpSp>
      <p:grpSp>
        <p:nvGrpSpPr>
          <p:cNvPr id="207" name="Group 13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304920" y="1831320"/>
            <a:ext cx="8655840" cy="19681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9" name="CustomShape 2"/>
          <p:cNvSpPr/>
          <p:nvPr/>
        </p:nvSpPr>
        <p:spPr>
          <a:xfrm>
            <a:off x="597600" y="1371600"/>
            <a:ext cx="8045640" cy="459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fr-FR" sz="2400" b="0" u="sng" strike="noStrike" spc="-1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III – En favorisant leur inscription dans le mouvement associatif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210" name="CustomShape 3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II - Auprès de populations isolées pas nécessairement connues des services (prévention secondaire)</a:t>
            </a:r>
            <a:endParaRPr lang="fr-FR" sz="2400" b="0" strike="noStrike" spc="-1" dirty="0">
              <a:latin typeface="Arial"/>
            </a:endParaRPr>
          </a:p>
        </p:txBody>
      </p:sp>
      <p:sp>
        <p:nvSpPr>
          <p:cNvPr id="211" name="CustomShape 4"/>
          <p:cNvSpPr/>
          <p:nvPr/>
        </p:nvSpPr>
        <p:spPr>
          <a:xfrm>
            <a:off x="304920" y="1905120"/>
            <a:ext cx="8655840" cy="1769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100000"/>
              </a:lnSpc>
            </a:pPr>
            <a:r>
              <a:rPr lang="fr-FR" sz="20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L’arrivée à l’âge de la retraite constitue souvent une rupture. Cette période de la vie est propice à l’isolement social. </a:t>
            </a:r>
            <a:r>
              <a:rPr lang="fr-FR" sz="2000" b="1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S’investir dans le tissu associatif, culturel, sportif ou caritatif en tant qu’adhérent ou que bénévole peut souvent permettre de pallier à la disparition de certains réseaux amicaux et professionnels</a:t>
            </a:r>
            <a:r>
              <a:rPr lang="fr-FR" sz="2000" b="0" strike="noStrike" spc="-1">
                <a:solidFill>
                  <a:srgbClr val="FFFFFF"/>
                </a:solidFill>
                <a:latin typeface="Times New Roman"/>
                <a:ea typeface="Times New Roman"/>
              </a:rPr>
              <a:t>.</a:t>
            </a:r>
            <a:endParaRPr lang="fr-FR" sz="2000" b="0" strike="noStrike" spc="-1">
              <a:latin typeface="Arial"/>
            </a:endParaRPr>
          </a:p>
        </p:txBody>
      </p:sp>
      <p:grpSp>
        <p:nvGrpSpPr>
          <p:cNvPr id="212" name="Group 5"/>
          <p:cNvGrpSpPr/>
          <p:nvPr/>
        </p:nvGrpSpPr>
        <p:grpSpPr>
          <a:xfrm>
            <a:off x="304920" y="3873600"/>
            <a:ext cx="8979480" cy="2691720"/>
            <a:chOff x="304920" y="3873600"/>
            <a:chExt cx="8979480" cy="2691720"/>
          </a:xfrm>
        </p:grpSpPr>
        <p:sp>
          <p:nvSpPr>
            <p:cNvPr id="213" name="CustomShape 6"/>
            <p:cNvSpPr/>
            <p:nvPr/>
          </p:nvSpPr>
          <p:spPr>
            <a:xfrm>
              <a:off x="304920" y="4050720"/>
              <a:ext cx="4509720" cy="240372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194400" tIns="23040" rIns="194400" bIns="23040" anchor="ctr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sz="1800" b="1" strike="noStrike" spc="-1" dirty="0">
                  <a:solidFill>
                    <a:srgbClr val="FFFFFF"/>
                  </a:solidFill>
                  <a:latin typeface="Tw Cen MT"/>
                </a:rPr>
                <a:t>Proposition : Promouvoir et communiquer auprès des personnes âgées, </a:t>
              </a:r>
              <a:r>
                <a:rPr lang="fr-FR" sz="1800" b="0" strike="noStrike" spc="-1" dirty="0">
                  <a:solidFill>
                    <a:srgbClr val="FFFFFF"/>
                  </a:solidFill>
                  <a:latin typeface="Tw Cen MT"/>
                </a:rPr>
                <a:t>notamment les plus jeunes</a:t>
              </a:r>
              <a:r>
                <a:rPr lang="fr-FR" sz="1800" b="1" strike="noStrike" spc="-1" dirty="0">
                  <a:solidFill>
                    <a:srgbClr val="FFFFFF"/>
                  </a:solidFill>
                  <a:latin typeface="Tw Cen MT"/>
                </a:rPr>
                <a:t>, sur les structures associatives et caritatives présentes sur la commune.</a:t>
              </a:r>
              <a:endParaRPr lang="fr-FR" sz="1800" b="0" strike="noStrike" spc="-1" dirty="0">
                <a:latin typeface="Arial"/>
              </a:endParaRPr>
            </a:p>
          </p:txBody>
        </p:sp>
        <p:sp>
          <p:nvSpPr>
            <p:cNvPr id="214" name="CustomShape 7"/>
            <p:cNvSpPr/>
            <p:nvPr/>
          </p:nvSpPr>
          <p:spPr>
            <a:xfrm>
              <a:off x="4110840" y="3873600"/>
              <a:ext cx="5173560" cy="269172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194400" tIns="23040" rIns="194400" bIns="23040" anchor="ctr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sz="1800" b="0" strike="noStrike" spc="-1" dirty="0">
                  <a:solidFill>
                    <a:srgbClr val="FFFFFF"/>
                  </a:solidFill>
                  <a:latin typeface="Tw Cen MT"/>
                </a:rPr>
                <a:t>Cette démarche pourrait être généralisée à d’autres populations : celles accompagnées par les services sociaux, mais aussi auprès des établissements scolaires, des structures d’accueil petite enfance…</a:t>
              </a:r>
              <a:endParaRPr lang="fr-FR" sz="1800" b="0" strike="noStrike" spc="-1" dirty="0">
                <a:latin typeface="Arial"/>
              </a:endParaRPr>
            </a:p>
          </p:txBody>
        </p:sp>
      </p:grpSp>
      <p:grpSp>
        <p:nvGrpSpPr>
          <p:cNvPr id="215" name="Group 8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9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II - Auprès de populations isolées pas nécessairement connues des services (prévention secondaire)</a:t>
            </a:r>
            <a:endParaRPr lang="fr-FR" sz="2400" b="0" strike="noStrike" spc="-1" dirty="0">
              <a:latin typeface="Arial"/>
            </a:endParaRPr>
          </a:p>
        </p:txBody>
      </p:sp>
      <p:grpSp>
        <p:nvGrpSpPr>
          <p:cNvPr id="217" name="Group 2"/>
          <p:cNvGrpSpPr/>
          <p:nvPr/>
        </p:nvGrpSpPr>
        <p:grpSpPr>
          <a:xfrm>
            <a:off x="287640" y="1282680"/>
            <a:ext cx="5561280" cy="5561280"/>
            <a:chOff x="287640" y="1282680"/>
            <a:chExt cx="5561280" cy="5561280"/>
          </a:xfrm>
        </p:grpSpPr>
        <p:sp>
          <p:nvSpPr>
            <p:cNvPr id="218" name="CustomShape 3"/>
            <p:cNvSpPr/>
            <p:nvPr/>
          </p:nvSpPr>
          <p:spPr>
            <a:xfrm>
              <a:off x="287640" y="1282680"/>
              <a:ext cx="5561280" cy="5561280"/>
            </a:xfrm>
            <a:prstGeom prst="diamond">
              <a:avLst/>
            </a:prstGeom>
            <a:solidFill>
              <a:schemeClr val="accent1">
                <a:tint val="4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219" name="CustomShape 4"/>
            <p:cNvSpPr/>
            <p:nvPr/>
          </p:nvSpPr>
          <p:spPr>
            <a:xfrm>
              <a:off x="816120" y="1811160"/>
              <a:ext cx="2168640" cy="21686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63080" tIns="163080" rIns="57240" bIns="163080" anchor="ctr"/>
            <a:lstStyle/>
            <a:p>
              <a:pPr algn="ctr">
                <a:lnSpc>
                  <a:spcPct val="90000"/>
                </a:lnSpc>
                <a:spcAft>
                  <a:spcPts val="524"/>
                </a:spcAft>
              </a:pPr>
              <a:r>
                <a:rPr lang="fr-FR" sz="1500" b="1" strike="noStrike" spc="-1">
                  <a:solidFill>
                    <a:srgbClr val="FFFFFF"/>
                  </a:solidFill>
                  <a:latin typeface="Tw Cen MT"/>
                </a:rPr>
                <a:t>Les actions intergénérationnelles fonctionnent très bien</a:t>
              </a:r>
              <a:endParaRPr lang="fr-FR" sz="1500" b="0" strike="noStrike" spc="-1">
                <a:latin typeface="Arial"/>
              </a:endParaRPr>
            </a:p>
          </p:txBody>
        </p:sp>
        <p:sp>
          <p:nvSpPr>
            <p:cNvPr id="220" name="CustomShape 5"/>
            <p:cNvSpPr/>
            <p:nvPr/>
          </p:nvSpPr>
          <p:spPr>
            <a:xfrm>
              <a:off x="3151800" y="1811160"/>
              <a:ext cx="2168640" cy="21686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63080" tIns="163080" rIns="57240" bIns="163080" anchor="ctr"/>
            <a:lstStyle/>
            <a:p>
              <a:pPr algn="ctr">
                <a:lnSpc>
                  <a:spcPct val="90000"/>
                </a:lnSpc>
                <a:spcAft>
                  <a:spcPts val="524"/>
                </a:spcAft>
              </a:pPr>
              <a:r>
                <a:rPr lang="fr-FR" sz="1500" b="0" strike="noStrike" spc="-1" dirty="0">
                  <a:solidFill>
                    <a:srgbClr val="FFFFFF"/>
                  </a:solidFill>
                  <a:latin typeface="Tw Cen MT"/>
                </a:rPr>
                <a:t>Un projet de collocation inter- générationnelle pour l’accueil d’étudiants </a:t>
              </a:r>
              <a:r>
                <a:rPr lang="fr-FR" sz="1500" b="1" strike="noStrike" spc="-1" dirty="0">
                  <a:solidFill>
                    <a:srgbClr val="FFFFFF"/>
                  </a:solidFill>
                  <a:latin typeface="Tw Cen MT"/>
                </a:rPr>
                <a:t>est à l’étude.</a:t>
              </a:r>
              <a:endParaRPr lang="fr-FR" sz="1500" b="0" strike="noStrike" spc="-1" dirty="0">
                <a:latin typeface="Arial"/>
              </a:endParaRPr>
            </a:p>
          </p:txBody>
        </p:sp>
        <p:sp>
          <p:nvSpPr>
            <p:cNvPr id="221" name="CustomShape 6"/>
            <p:cNvSpPr/>
            <p:nvPr/>
          </p:nvSpPr>
          <p:spPr>
            <a:xfrm>
              <a:off x="816120" y="4146840"/>
              <a:ext cx="2168640" cy="21686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63080" tIns="163080" rIns="57240" bIns="163080" anchor="ctr"/>
            <a:lstStyle/>
            <a:p>
              <a:pPr algn="ctr">
                <a:lnSpc>
                  <a:spcPct val="90000"/>
                </a:lnSpc>
                <a:spcAft>
                  <a:spcPts val="524"/>
                </a:spcAft>
              </a:pPr>
              <a:r>
                <a:rPr lang="fr-FR" sz="1500" b="1" strike="noStrike" spc="-1" dirty="0">
                  <a:solidFill>
                    <a:srgbClr val="FFFFFF"/>
                  </a:solidFill>
                  <a:latin typeface="Tw Cen MT"/>
                </a:rPr>
                <a:t>Il </a:t>
              </a:r>
              <a:r>
                <a:rPr lang="fr-FR" sz="1500" b="1" spc="-1" dirty="0">
                  <a:solidFill>
                    <a:srgbClr val="FFFFFF"/>
                  </a:solidFill>
                  <a:latin typeface="Tw Cen MT"/>
                </a:rPr>
                <a:t>existe</a:t>
              </a:r>
              <a:r>
                <a:rPr lang="fr-FR" sz="1500" b="1" strike="noStrike" spc="-1" dirty="0">
                  <a:solidFill>
                    <a:srgbClr val="FFFFFF"/>
                  </a:solidFill>
                  <a:latin typeface="Tw Cen MT"/>
                </a:rPr>
                <a:t> des associations très actives qui permettent à de jeunes étudiants étrangers d’être hébergés chez l’habitant</a:t>
              </a:r>
              <a:r>
                <a:rPr lang="fr-FR" sz="1500" b="0" strike="noStrike" spc="-1" dirty="0">
                  <a:solidFill>
                    <a:srgbClr val="FFFFFF"/>
                  </a:solidFill>
                  <a:latin typeface="Tw Cen MT"/>
                </a:rPr>
                <a:t>. Nombre d’accueillants sont des personnes âgées.</a:t>
              </a:r>
              <a:endParaRPr lang="fr-FR" sz="1500" b="0" strike="noStrike" spc="-1" dirty="0">
                <a:latin typeface="Arial"/>
              </a:endParaRPr>
            </a:p>
          </p:txBody>
        </p:sp>
        <p:sp>
          <p:nvSpPr>
            <p:cNvPr id="222" name="CustomShape 7"/>
            <p:cNvSpPr/>
            <p:nvPr/>
          </p:nvSpPr>
          <p:spPr>
            <a:xfrm>
              <a:off x="3151800" y="4146840"/>
              <a:ext cx="2168640" cy="21686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63080" tIns="163080" rIns="57240" bIns="163080" anchor="ctr"/>
            <a:lstStyle/>
            <a:p>
              <a:pPr algn="ctr">
                <a:lnSpc>
                  <a:spcPct val="90000"/>
                </a:lnSpc>
                <a:spcAft>
                  <a:spcPts val="524"/>
                </a:spcAft>
              </a:pPr>
              <a:r>
                <a:rPr lang="fr-FR" sz="1500" b="0" strike="noStrike" spc="-1">
                  <a:solidFill>
                    <a:srgbClr val="FFFFFF"/>
                  </a:solidFill>
                  <a:latin typeface="Tw Cen MT"/>
                </a:rPr>
                <a:t>Chaque année, 100 à 150 jeunes sont accueillis pour des durées plus ou moins longues.</a:t>
              </a:r>
              <a:endParaRPr lang="fr-FR" sz="1500" b="0" strike="noStrike" spc="-1">
                <a:latin typeface="Arial"/>
              </a:endParaRPr>
            </a:p>
          </p:txBody>
        </p:sp>
      </p:grpSp>
      <p:grpSp>
        <p:nvGrpSpPr>
          <p:cNvPr id="223" name="Group 8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224" name="Group 9"/>
          <p:cNvGrpSpPr/>
          <p:nvPr/>
        </p:nvGrpSpPr>
        <p:grpSpPr>
          <a:xfrm>
            <a:off x="5926320" y="3556080"/>
            <a:ext cx="3122640" cy="3122640"/>
            <a:chOff x="5926320" y="3556080"/>
            <a:chExt cx="3122640" cy="3122640"/>
          </a:xfrm>
        </p:grpSpPr>
        <p:sp>
          <p:nvSpPr>
            <p:cNvPr id="225" name="CustomShape 10"/>
            <p:cNvSpPr/>
            <p:nvPr/>
          </p:nvSpPr>
          <p:spPr>
            <a:xfrm>
              <a:off x="5926320" y="3556080"/>
              <a:ext cx="3122640" cy="312264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561"/>
                </a:spcAft>
              </a:pPr>
              <a:r>
                <a:rPr lang="fr-FR" sz="1400" b="1" strike="noStrike" spc="-1" dirty="0">
                  <a:solidFill>
                    <a:srgbClr val="FFFFFF"/>
                  </a:solidFill>
                  <a:latin typeface="Tw Cen MT"/>
                </a:rPr>
                <a:t>Proposition : Développer des échanges avec les villes jumelées. </a:t>
              </a:r>
              <a:r>
                <a:rPr lang="fr-FR" sz="1400" b="0" strike="noStrike" spc="-1" dirty="0">
                  <a:solidFill>
                    <a:srgbClr val="FFFFFF"/>
                  </a:solidFill>
                  <a:latin typeface="Tw Cen MT"/>
                </a:rPr>
                <a:t>A l’occasion de voyages linguistiques estivaux ou autres. Cela permettrait à nombre d’habitants d’avoir pour habitude de partager leur logement et peut être de prévenir à terme leur isolement.</a:t>
              </a:r>
              <a:endParaRPr lang="fr-FR" sz="1400" b="0" strike="noStrike" spc="-1" dirty="0">
                <a:latin typeface="Arial"/>
              </a:endParaRPr>
            </a:p>
          </p:txBody>
        </p:sp>
      </p:grpSp>
      <p:grpSp>
        <p:nvGrpSpPr>
          <p:cNvPr id="226" name="Group 11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II - Auprès de populations isolées pas nécessairement connues des services (prévention secondaire)</a:t>
            </a:r>
            <a:endParaRPr lang="fr-FR" sz="2400" b="0" strike="noStrike" spc="-1" dirty="0">
              <a:latin typeface="Arial"/>
            </a:endParaRPr>
          </a:p>
        </p:txBody>
      </p:sp>
      <p:grpSp>
        <p:nvGrpSpPr>
          <p:cNvPr id="228" name="Group 2"/>
          <p:cNvGrpSpPr/>
          <p:nvPr/>
        </p:nvGrpSpPr>
        <p:grpSpPr>
          <a:xfrm>
            <a:off x="1689120" y="1282320"/>
            <a:ext cx="6319440" cy="5542920"/>
            <a:chOff x="1689120" y="1282320"/>
            <a:chExt cx="6319440" cy="5542920"/>
          </a:xfrm>
        </p:grpSpPr>
        <p:sp>
          <p:nvSpPr>
            <p:cNvPr id="229" name="CustomShape 3"/>
            <p:cNvSpPr/>
            <p:nvPr/>
          </p:nvSpPr>
          <p:spPr>
            <a:xfrm rot="5400000">
              <a:off x="1974600" y="2475720"/>
              <a:ext cx="1076040" cy="1225080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230" name="CustomShape 4"/>
            <p:cNvSpPr/>
            <p:nvPr/>
          </p:nvSpPr>
          <p:spPr>
            <a:xfrm>
              <a:off x="1689120" y="1282320"/>
              <a:ext cx="1811880" cy="1268280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26720" tIns="126720" rIns="64800" bIns="12672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1" strike="noStrike" spc="-1">
                  <a:solidFill>
                    <a:srgbClr val="FFFFFF"/>
                  </a:solidFill>
                  <a:latin typeface="Tw Cen MT"/>
                </a:rPr>
                <a:t>L’illettrisme et analphabétisme </a:t>
              </a:r>
              <a:endParaRPr lang="fr-FR" sz="1700" b="0" strike="noStrike" spc="-1">
                <a:latin typeface="Arial"/>
              </a:endParaRPr>
            </a:p>
          </p:txBody>
        </p:sp>
        <p:sp>
          <p:nvSpPr>
            <p:cNvPr id="231" name="CustomShape 5"/>
            <p:cNvSpPr/>
            <p:nvPr/>
          </p:nvSpPr>
          <p:spPr>
            <a:xfrm>
              <a:off x="3501360" y="1403280"/>
              <a:ext cx="1317600" cy="10249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" name="CustomShape 6"/>
            <p:cNvSpPr/>
            <p:nvPr/>
          </p:nvSpPr>
          <p:spPr>
            <a:xfrm rot="5400000">
              <a:off x="3477240" y="3900600"/>
              <a:ext cx="1076040" cy="1225080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233" name="CustomShape 7"/>
            <p:cNvSpPr/>
            <p:nvPr/>
          </p:nvSpPr>
          <p:spPr>
            <a:xfrm>
              <a:off x="3191400" y="2707200"/>
              <a:ext cx="1811880" cy="1268280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26720" tIns="126720" rIns="64800" bIns="12672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0" strike="noStrike" spc="-1">
                  <a:solidFill>
                    <a:srgbClr val="FFFFFF"/>
                  </a:solidFill>
                  <a:latin typeface="Tw Cen MT"/>
                </a:rPr>
                <a:t>Les personnes n’osent pas faire état de leur situation. </a:t>
              </a:r>
              <a:endParaRPr lang="fr-FR" sz="1700" b="0" strike="noStrike" spc="-1">
                <a:latin typeface="Arial"/>
              </a:endParaRPr>
            </a:p>
          </p:txBody>
        </p:sp>
        <p:sp>
          <p:nvSpPr>
            <p:cNvPr id="234" name="CustomShape 8"/>
            <p:cNvSpPr/>
            <p:nvPr/>
          </p:nvSpPr>
          <p:spPr>
            <a:xfrm>
              <a:off x="5003640" y="2828160"/>
              <a:ext cx="1317600" cy="10249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" name="CustomShape 9"/>
            <p:cNvSpPr/>
            <p:nvPr/>
          </p:nvSpPr>
          <p:spPr>
            <a:xfrm rot="5400000">
              <a:off x="4979880" y="5325480"/>
              <a:ext cx="1076040" cy="1225080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236" name="CustomShape 10"/>
            <p:cNvSpPr/>
            <p:nvPr/>
          </p:nvSpPr>
          <p:spPr>
            <a:xfrm>
              <a:off x="4694040" y="4132080"/>
              <a:ext cx="1811880" cy="1268280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26720" tIns="126720" rIns="64800" bIns="12672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0" strike="noStrike" spc="-1">
                  <a:solidFill>
                    <a:srgbClr val="FFFFFF"/>
                  </a:solidFill>
                  <a:latin typeface="Tw Cen MT"/>
                </a:rPr>
                <a:t>Incapacité de satisfaire à certaines obligations</a:t>
              </a:r>
              <a:endParaRPr lang="fr-FR" sz="1700" b="0" strike="noStrike" spc="-1">
                <a:latin typeface="Arial"/>
              </a:endParaRPr>
            </a:p>
          </p:txBody>
        </p:sp>
        <p:sp>
          <p:nvSpPr>
            <p:cNvPr id="237" name="CustomShape 11"/>
            <p:cNvSpPr/>
            <p:nvPr/>
          </p:nvSpPr>
          <p:spPr>
            <a:xfrm>
              <a:off x="6506280" y="4253040"/>
              <a:ext cx="1317600" cy="10249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8" name="CustomShape 12"/>
            <p:cNvSpPr/>
            <p:nvPr/>
          </p:nvSpPr>
          <p:spPr>
            <a:xfrm>
              <a:off x="6196680" y="5556960"/>
              <a:ext cx="1811880" cy="1268280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26720" tIns="126720" rIns="64800" bIns="12672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1" strike="noStrike" spc="-1">
                  <a:solidFill>
                    <a:srgbClr val="FFFFFF"/>
                  </a:solidFill>
                  <a:latin typeface="Tw Cen MT"/>
                </a:rPr>
                <a:t>Favorise l’isolement social des personnes qui en souffrent.</a:t>
              </a:r>
              <a:endParaRPr lang="fr-FR" sz="1700" b="0" strike="noStrike" spc="-1">
                <a:latin typeface="Arial"/>
              </a:endParaRPr>
            </a:p>
          </p:txBody>
        </p:sp>
      </p:grpSp>
      <p:grpSp>
        <p:nvGrpSpPr>
          <p:cNvPr id="239" name="Group 13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240" name="Group 14"/>
          <p:cNvGrpSpPr/>
          <p:nvPr/>
        </p:nvGrpSpPr>
        <p:grpSpPr>
          <a:xfrm>
            <a:off x="0" y="1889640"/>
            <a:ext cx="8859240" cy="4815720"/>
            <a:chOff x="0" y="1889640"/>
            <a:chExt cx="8859240" cy="4815720"/>
          </a:xfrm>
        </p:grpSpPr>
        <p:sp>
          <p:nvSpPr>
            <p:cNvPr id="241" name="CustomShape 15"/>
            <p:cNvSpPr/>
            <p:nvPr/>
          </p:nvSpPr>
          <p:spPr>
            <a:xfrm>
              <a:off x="5618520" y="1889640"/>
              <a:ext cx="3240720" cy="155088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487440" tIns="16560" rIns="487440" bIns="16560" anchor="ctr"/>
            <a:lstStyle/>
            <a:p>
              <a:pPr algn="ctr">
                <a:lnSpc>
                  <a:spcPct val="90000"/>
                </a:lnSpc>
                <a:spcAft>
                  <a:spcPts val="456"/>
                </a:spcAft>
              </a:pPr>
              <a:r>
                <a:rPr lang="fr-FR" sz="1600" b="1" strike="noStrike" spc="-1" dirty="0">
                  <a:solidFill>
                    <a:srgbClr val="FFFFFF"/>
                  </a:solidFill>
                  <a:latin typeface="Tw Cen MT"/>
                </a:rPr>
                <a:t>Propositions :</a:t>
              </a:r>
            </a:p>
            <a:p>
              <a:pPr algn="ctr">
                <a:lnSpc>
                  <a:spcPct val="90000"/>
                </a:lnSpc>
                <a:spcAft>
                  <a:spcPts val="456"/>
                </a:spcAft>
              </a:pPr>
              <a:r>
                <a:rPr lang="fr-FR" sz="1600" b="0" strike="noStrike" spc="-1" dirty="0">
                  <a:solidFill>
                    <a:srgbClr val="FFFFFF"/>
                  </a:solidFill>
                  <a:latin typeface="Tw Cen MT"/>
                </a:rPr>
                <a:t>- </a:t>
              </a:r>
              <a:r>
                <a:rPr lang="fr-FR" sz="1600" b="1" strike="noStrike" spc="-1" dirty="0">
                  <a:solidFill>
                    <a:srgbClr val="FFFFFF"/>
                  </a:solidFill>
                  <a:latin typeface="Tw Cen MT"/>
                </a:rPr>
                <a:t>Favoriser les démarches d’alphabétisation pour adultes.</a:t>
              </a:r>
              <a:endParaRPr lang="fr-FR" sz="1600" b="0" strike="noStrike" spc="-1" dirty="0">
                <a:latin typeface="Arial"/>
              </a:endParaRPr>
            </a:p>
          </p:txBody>
        </p:sp>
        <p:sp>
          <p:nvSpPr>
            <p:cNvPr id="242" name="CustomShape 16"/>
            <p:cNvSpPr/>
            <p:nvPr/>
          </p:nvSpPr>
          <p:spPr>
            <a:xfrm>
              <a:off x="0" y="3975120"/>
              <a:ext cx="3270960" cy="273024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487440" tIns="16560" rIns="487440" bIns="16560" anchor="ctr"/>
            <a:lstStyle/>
            <a:p>
              <a:pPr algn="ctr">
                <a:lnSpc>
                  <a:spcPct val="90000"/>
                </a:lnSpc>
                <a:spcAft>
                  <a:spcPts val="456"/>
                </a:spcAft>
              </a:pPr>
              <a:r>
                <a:rPr lang="fr-FR" sz="1500" b="0" strike="noStrike" spc="-1" dirty="0">
                  <a:solidFill>
                    <a:srgbClr val="FFFFFF"/>
                  </a:solidFill>
                  <a:latin typeface="Tw Cen MT"/>
                </a:rPr>
                <a:t>- </a:t>
              </a:r>
              <a:r>
                <a:rPr lang="fr-FR" sz="1500" b="1" strike="noStrike" spc="-1" dirty="0">
                  <a:solidFill>
                    <a:srgbClr val="FFFFFF"/>
                  </a:solidFill>
                  <a:latin typeface="Tw Cen MT"/>
                </a:rPr>
                <a:t>Sensibiliser les différents acteurs en contact avec la population aux difficultés spécifiques des personnes ayant des difficultés à lire ou à écrire.</a:t>
              </a:r>
              <a:endParaRPr lang="fr-FR" sz="1500" b="0" strike="noStrike" spc="-1" dirty="0">
                <a:latin typeface="Arial"/>
              </a:endParaRPr>
            </a:p>
          </p:txBody>
        </p:sp>
      </p:grpSp>
      <p:grpSp>
        <p:nvGrpSpPr>
          <p:cNvPr id="243" name="Group 1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9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1468080" y="238680"/>
            <a:ext cx="6687720" cy="947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381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Que faire pour améliorer la réponse en direction des personnes isolées ?</a:t>
            </a:r>
            <a:endParaRPr lang="fr-FR" sz="2800" b="0" strike="noStrike" spc="-1">
              <a:latin typeface="Arial"/>
            </a:endParaRPr>
          </a:p>
        </p:txBody>
      </p:sp>
      <p:grpSp>
        <p:nvGrpSpPr>
          <p:cNvPr id="51" name="Group 2"/>
          <p:cNvGrpSpPr/>
          <p:nvPr/>
        </p:nvGrpSpPr>
        <p:grpSpPr>
          <a:xfrm>
            <a:off x="639192" y="1377360"/>
            <a:ext cx="8584706" cy="5322240"/>
            <a:chOff x="639192" y="1377360"/>
            <a:chExt cx="8584706" cy="5322240"/>
          </a:xfrm>
        </p:grpSpPr>
        <p:sp>
          <p:nvSpPr>
            <p:cNvPr id="52" name="CustomShape 3"/>
            <p:cNvSpPr/>
            <p:nvPr/>
          </p:nvSpPr>
          <p:spPr>
            <a:xfrm>
              <a:off x="3462840" y="1377360"/>
              <a:ext cx="3274920" cy="327492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sz="2400" b="0" strike="noStrike" spc="-1" dirty="0">
                  <a:solidFill>
                    <a:srgbClr val="FFFFFF"/>
                  </a:solidFill>
                  <a:latin typeface="Tw Cen MT"/>
                </a:rPr>
                <a:t>I - De manière préventive pour l’ensemble de la population de la ville (</a:t>
              </a:r>
              <a:r>
                <a:rPr lang="fr-FR" sz="2400" b="1" strike="noStrike" spc="-1" dirty="0">
                  <a:solidFill>
                    <a:srgbClr val="FFFFFF"/>
                  </a:solidFill>
                  <a:latin typeface="Tw Cen MT"/>
                </a:rPr>
                <a:t>prévention primaire).</a:t>
              </a:r>
              <a:endParaRPr lang="fr-FR" sz="2400" b="0" strike="noStrike" spc="-1" dirty="0">
                <a:latin typeface="Arial"/>
              </a:endParaRPr>
            </a:p>
          </p:txBody>
        </p:sp>
        <p:sp>
          <p:nvSpPr>
            <p:cNvPr id="53" name="CustomShape 4"/>
            <p:cNvSpPr/>
            <p:nvPr/>
          </p:nvSpPr>
          <p:spPr>
            <a:xfrm>
              <a:off x="4644359" y="3424680"/>
              <a:ext cx="4579539" cy="327492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sz="2400" b="0" strike="noStrike" spc="-1" dirty="0">
                  <a:solidFill>
                    <a:srgbClr val="000000"/>
                  </a:solidFill>
                  <a:latin typeface="Tw Cen MT"/>
                </a:rPr>
                <a:t>II – Auprès de populations isolées pas nécessairement connues des services </a:t>
              </a:r>
              <a:r>
                <a:rPr lang="fr-FR" sz="2400" b="1" strike="noStrike" spc="-1" dirty="0">
                  <a:solidFill>
                    <a:srgbClr val="000000"/>
                  </a:solidFill>
                  <a:latin typeface="Tw Cen MT"/>
                </a:rPr>
                <a:t>(prévention secondaire).</a:t>
              </a:r>
              <a:endParaRPr lang="fr-FR" sz="2400" b="0" strike="noStrike" spc="-1" dirty="0">
                <a:latin typeface="Arial"/>
              </a:endParaRPr>
            </a:p>
          </p:txBody>
        </p:sp>
        <p:sp>
          <p:nvSpPr>
            <p:cNvPr id="54" name="CustomShape 5"/>
            <p:cNvSpPr/>
            <p:nvPr/>
          </p:nvSpPr>
          <p:spPr>
            <a:xfrm>
              <a:off x="639192" y="3424680"/>
              <a:ext cx="4916688" cy="327492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sz="2400" b="0" strike="noStrike" spc="-1">
                  <a:solidFill>
                    <a:srgbClr val="000000"/>
                  </a:solidFill>
                  <a:latin typeface="Tw Cen MT"/>
                </a:rPr>
                <a:t>III – Auprès de populations isolées déjà accompagnées par des acteurs sociaux </a:t>
              </a:r>
              <a:r>
                <a:rPr lang="fr-FR" sz="2400" b="1" strike="noStrike" spc="-1">
                  <a:solidFill>
                    <a:srgbClr val="000000"/>
                  </a:solidFill>
                  <a:latin typeface="Tw Cen MT"/>
                </a:rPr>
                <a:t>(prévention tertiaire).</a:t>
              </a:r>
              <a:endParaRPr lang="fr-FR" sz="2400" b="0" strike="noStrike" spc="-1">
                <a:latin typeface="Arial"/>
              </a:endParaRPr>
            </a:p>
          </p:txBody>
        </p:sp>
      </p:grpSp>
      <p:grpSp>
        <p:nvGrpSpPr>
          <p:cNvPr id="55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56" name="Group 7"/>
          <p:cNvGrpSpPr/>
          <p:nvPr/>
        </p:nvGrpSpPr>
        <p:grpSpPr>
          <a:xfrm>
            <a:off x="226800" y="1959840"/>
            <a:ext cx="1967400" cy="547200"/>
            <a:chOff x="226800" y="1959840"/>
            <a:chExt cx="1967400" cy="547200"/>
          </a:xfrm>
        </p:grpSpPr>
        <p:sp>
          <p:nvSpPr>
            <p:cNvPr id="57" name="CustomShape 8"/>
            <p:cNvSpPr/>
            <p:nvPr/>
          </p:nvSpPr>
          <p:spPr>
            <a:xfrm>
              <a:off x="226800" y="1959840"/>
              <a:ext cx="1967400" cy="5472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18080" tIns="118080" bIns="118440" anchor="ctr"/>
            <a:lstStyle/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fr-FR" sz="2400" b="0" strike="noStrike" spc="-1">
                  <a:solidFill>
                    <a:srgbClr val="FFFFFF"/>
                  </a:solidFill>
                  <a:latin typeface="Tw Cen MT"/>
                </a:rPr>
                <a:t>Trois entrées :</a:t>
              </a:r>
              <a:endParaRPr lang="fr-FR" sz="2400" b="0" strike="noStrike" spc="-1">
                <a:latin typeface="Arial"/>
              </a:endParaRPr>
            </a:p>
          </p:txBody>
        </p:sp>
      </p:grpSp>
      <p:grpSp>
        <p:nvGrpSpPr>
          <p:cNvPr id="58" name="Group 9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ustomShape 1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FF0000"/>
                </a:solidFill>
                <a:latin typeface="Times New Roman"/>
                <a:ea typeface="Times New Roman"/>
              </a:rPr>
              <a:t>II - Auprès de populations isolées pas nécessairement connues des services (prévention secondaire).</a:t>
            </a:r>
            <a:endParaRPr lang="fr-FR" sz="2400" b="0" strike="noStrike" spc="-1">
              <a:latin typeface="Arial"/>
            </a:endParaRPr>
          </a:p>
        </p:txBody>
      </p:sp>
      <p:grpSp>
        <p:nvGrpSpPr>
          <p:cNvPr id="245" name="Group 2"/>
          <p:cNvGrpSpPr/>
          <p:nvPr/>
        </p:nvGrpSpPr>
        <p:grpSpPr>
          <a:xfrm>
            <a:off x="-77040" y="1302840"/>
            <a:ext cx="6859440" cy="5415120"/>
            <a:chOff x="-77040" y="1302840"/>
            <a:chExt cx="6859440" cy="5415120"/>
          </a:xfrm>
        </p:grpSpPr>
        <p:sp>
          <p:nvSpPr>
            <p:cNvPr id="246" name="CustomShape 3"/>
            <p:cNvSpPr/>
            <p:nvPr/>
          </p:nvSpPr>
          <p:spPr>
            <a:xfrm rot="4396200">
              <a:off x="561600" y="2380320"/>
              <a:ext cx="4674600" cy="3259800"/>
            </a:xfrm>
            <a:prstGeom prst="swooshArrow">
              <a:avLst>
                <a:gd name="adj1" fmla="val 16310"/>
                <a:gd name="adj2" fmla="val 3137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247" name="CustomShape 4"/>
            <p:cNvSpPr/>
            <p:nvPr/>
          </p:nvSpPr>
          <p:spPr>
            <a:xfrm>
              <a:off x="2512440" y="2951280"/>
              <a:ext cx="117720" cy="11772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248" name="CustomShape 5"/>
            <p:cNvSpPr/>
            <p:nvPr/>
          </p:nvSpPr>
          <p:spPr>
            <a:xfrm>
              <a:off x="3540600" y="3953880"/>
              <a:ext cx="117720" cy="11772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249" name="CustomShape 6"/>
            <p:cNvSpPr/>
            <p:nvPr/>
          </p:nvSpPr>
          <p:spPr>
            <a:xfrm>
              <a:off x="248040" y="1302840"/>
              <a:ext cx="2203560" cy="866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3040" tIns="23040" rIns="23040" bIns="23040" anchor="b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sz="1800" b="0" strike="noStrike" spc="-1">
                  <a:solidFill>
                    <a:srgbClr val="000000"/>
                  </a:solidFill>
                  <a:latin typeface="Tw Cen MT"/>
                </a:rPr>
                <a:t>Des actions ont été menées par l’OPHLM auprès des gardiens d’immeubles.</a:t>
              </a:r>
              <a:endParaRPr lang="fr-FR" sz="1800" b="0" strike="noStrike" spc="-1">
                <a:latin typeface="Arial"/>
              </a:endParaRPr>
            </a:p>
          </p:txBody>
        </p:sp>
        <p:sp>
          <p:nvSpPr>
            <p:cNvPr id="250" name="CustomShape 7"/>
            <p:cNvSpPr/>
            <p:nvPr/>
          </p:nvSpPr>
          <p:spPr>
            <a:xfrm>
              <a:off x="2589480" y="2577240"/>
              <a:ext cx="4192920" cy="866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3040" tIns="23040" rIns="23040" bIns="23040" anchor="ctr"/>
            <a:lstStyle/>
            <a:p>
              <a:pPr>
                <a:lnSpc>
                  <a:spcPct val="90000"/>
                </a:lnSpc>
                <a:spcAft>
                  <a:spcPts val="629"/>
                </a:spcAft>
              </a:pPr>
              <a:r>
                <a:rPr lang="fr-FR" sz="1800" b="0" strike="noStrike" spc="-1">
                  <a:solidFill>
                    <a:srgbClr val="000000"/>
                  </a:solidFill>
                  <a:latin typeface="Tw Cen MT"/>
                </a:rPr>
                <a:t>D’autres actions pourraient être menées sur l’isolement social de certaines personnes seules, mais aussi de celles vivant dans des ménages de plusieurs personnes, notamment les aidants des personnes dépendantes.</a:t>
              </a:r>
              <a:endParaRPr lang="fr-FR" sz="1800" b="0" strike="noStrike" spc="-1">
                <a:latin typeface="Arial"/>
              </a:endParaRPr>
            </a:p>
          </p:txBody>
        </p:sp>
        <p:sp>
          <p:nvSpPr>
            <p:cNvPr id="251" name="CustomShape 8"/>
            <p:cNvSpPr/>
            <p:nvPr/>
          </p:nvSpPr>
          <p:spPr>
            <a:xfrm>
              <a:off x="-77040" y="3660840"/>
              <a:ext cx="2977920" cy="866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5560" tIns="25560" rIns="25560" bIns="25560" anchor="ctr"/>
            <a:lstStyle/>
            <a:p>
              <a:pPr algn="r">
                <a:lnSpc>
                  <a:spcPct val="90000"/>
                </a:lnSpc>
                <a:spcAft>
                  <a:spcPts val="700"/>
                </a:spcAft>
              </a:pPr>
              <a:r>
                <a:rPr lang="fr-FR" sz="2000" b="1" strike="noStrike" spc="-1" dirty="0">
                  <a:solidFill>
                    <a:srgbClr val="0070C0"/>
                  </a:solidFill>
                  <a:latin typeface="Tw Cen MT"/>
                </a:rPr>
                <a:t>Information et sensibilisation des acteurs de proximité.</a:t>
              </a:r>
              <a:endParaRPr lang="fr-FR" sz="2000" b="0" strike="noStrike" spc="-1" dirty="0">
                <a:latin typeface="Arial"/>
              </a:endParaRPr>
            </a:p>
          </p:txBody>
        </p:sp>
        <p:sp>
          <p:nvSpPr>
            <p:cNvPr id="252" name="CustomShape 9"/>
            <p:cNvSpPr/>
            <p:nvPr/>
          </p:nvSpPr>
          <p:spPr>
            <a:xfrm>
              <a:off x="3226680" y="5851800"/>
              <a:ext cx="2977920" cy="866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0600" tIns="30600" rIns="30600" bIns="30600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sz="2400" b="1" strike="noStrike" spc="-1">
                  <a:solidFill>
                    <a:srgbClr val="FF0000"/>
                  </a:solidFill>
                  <a:latin typeface="Tw Cen MT"/>
                </a:rPr>
                <a:t>Éviter l’isolement social des personnes</a:t>
              </a:r>
              <a:endParaRPr lang="fr-FR" sz="2400" b="0" strike="noStrike" spc="-1">
                <a:latin typeface="Arial"/>
              </a:endParaRPr>
            </a:p>
          </p:txBody>
        </p:sp>
      </p:grpSp>
      <p:grpSp>
        <p:nvGrpSpPr>
          <p:cNvPr id="253" name="Group 10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254" name="Group 11"/>
          <p:cNvGrpSpPr/>
          <p:nvPr/>
        </p:nvGrpSpPr>
        <p:grpSpPr>
          <a:xfrm>
            <a:off x="5004360" y="3809880"/>
            <a:ext cx="4037400" cy="1922400"/>
            <a:chOff x="5004360" y="3809880"/>
            <a:chExt cx="4037400" cy="1922400"/>
          </a:xfrm>
        </p:grpSpPr>
        <p:sp>
          <p:nvSpPr>
            <p:cNvPr id="255" name="CustomShape 12"/>
            <p:cNvSpPr/>
            <p:nvPr/>
          </p:nvSpPr>
          <p:spPr>
            <a:xfrm>
              <a:off x="5004360" y="3809880"/>
              <a:ext cx="4037400" cy="192240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sz="1600" b="1" strike="noStrike" spc="-1" dirty="0">
                  <a:solidFill>
                    <a:srgbClr val="FFFFFF"/>
                  </a:solidFill>
                  <a:latin typeface="Tw Cen MT"/>
                </a:rPr>
                <a:t>Propositions : Mettre en place des action d’information de sensibilisation des acteurs de proximité sur </a:t>
              </a:r>
              <a:r>
                <a:rPr lang="fr-FR" sz="1600" b="0" strike="noStrike" spc="-1" dirty="0">
                  <a:solidFill>
                    <a:srgbClr val="FFFFFF"/>
                  </a:solidFill>
                  <a:latin typeface="Tw Cen MT"/>
                </a:rPr>
                <a:t>les besoins des personnes seules et les aidants des personnes dépendantes.</a:t>
              </a:r>
              <a:endParaRPr lang="fr-FR" sz="1600" b="0" strike="noStrike" spc="-1" dirty="0">
                <a:latin typeface="Arial"/>
              </a:endParaRPr>
            </a:p>
          </p:txBody>
        </p:sp>
      </p:grpSp>
      <p:grpSp>
        <p:nvGrpSpPr>
          <p:cNvPr id="256" name="Group 13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9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ustomShape 1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II - Auprès de populations isolées pas nécessairement connues des services (prévention secondaire)</a:t>
            </a:r>
            <a:endParaRPr lang="fr-FR" sz="2400" b="0" strike="noStrike" spc="-1" dirty="0">
              <a:latin typeface="Arial"/>
            </a:endParaRPr>
          </a:p>
        </p:txBody>
      </p:sp>
      <p:grpSp>
        <p:nvGrpSpPr>
          <p:cNvPr id="258" name="Group 2"/>
          <p:cNvGrpSpPr/>
          <p:nvPr/>
        </p:nvGrpSpPr>
        <p:grpSpPr>
          <a:xfrm>
            <a:off x="-385920" y="1117440"/>
            <a:ext cx="9529560" cy="5892480"/>
            <a:chOff x="-385920" y="1117440"/>
            <a:chExt cx="9529560" cy="5892480"/>
          </a:xfrm>
        </p:grpSpPr>
        <p:sp>
          <p:nvSpPr>
            <p:cNvPr id="259" name="CustomShape 3"/>
            <p:cNvSpPr/>
            <p:nvPr/>
          </p:nvSpPr>
          <p:spPr>
            <a:xfrm rot="21300000">
              <a:off x="-356400" y="3521520"/>
              <a:ext cx="9471240" cy="1084320"/>
            </a:xfrm>
            <a:prstGeom prst="mathMinus">
              <a:avLst>
                <a:gd name="adj1" fmla="val 23520"/>
              </a:avLst>
            </a:prstGeom>
            <a:gradFill rotWithShape="0">
              <a:gsLst>
                <a:gs pos="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260" name="CustomShape 4"/>
            <p:cNvSpPr/>
            <p:nvPr/>
          </p:nvSpPr>
          <p:spPr>
            <a:xfrm>
              <a:off x="2654280" y="1483200"/>
              <a:ext cx="1041480" cy="2133360"/>
            </a:xfrm>
            <a:prstGeom prst="downArrow">
              <a:avLst>
                <a:gd name="adj1" fmla="val 50000"/>
                <a:gd name="adj2" fmla="val 5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261" name="CustomShape 5"/>
            <p:cNvSpPr/>
            <p:nvPr/>
          </p:nvSpPr>
          <p:spPr>
            <a:xfrm>
              <a:off x="3657600" y="1117440"/>
              <a:ext cx="5063760" cy="24746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70640" tIns="170640" rIns="170640" bIns="17064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sz="2400" b="1" strike="noStrike" spc="-1">
                  <a:solidFill>
                    <a:srgbClr val="000000"/>
                  </a:solidFill>
                  <a:latin typeface="Tw Cen MT"/>
                </a:rPr>
                <a:t>Les dispositifs existants sont souvent très complexes et mal identifiés par les autres acteurs intervenant directement auprès des populations.</a:t>
              </a:r>
              <a:endParaRPr lang="fr-FR" sz="2400" b="0" strike="noStrike" spc="-1">
                <a:latin typeface="Arial"/>
              </a:endParaRPr>
            </a:p>
          </p:txBody>
        </p:sp>
        <p:sp>
          <p:nvSpPr>
            <p:cNvPr id="262" name="CustomShape 6"/>
            <p:cNvSpPr/>
            <p:nvPr/>
          </p:nvSpPr>
          <p:spPr>
            <a:xfrm flipH="1">
              <a:off x="4912200" y="4206960"/>
              <a:ext cx="1285200" cy="2356920"/>
            </a:xfrm>
            <a:prstGeom prst="upArrow">
              <a:avLst>
                <a:gd name="adj1" fmla="val 50000"/>
                <a:gd name="adj2" fmla="val 5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263" name="CustomShape 7"/>
            <p:cNvSpPr/>
            <p:nvPr/>
          </p:nvSpPr>
          <p:spPr>
            <a:xfrm>
              <a:off x="198720" y="4535280"/>
              <a:ext cx="4738680" cy="24746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70640" tIns="170640" rIns="170640" bIns="17064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sz="2000" b="0" strike="noStrike" spc="-1" dirty="0">
                  <a:solidFill>
                    <a:srgbClr val="000000"/>
                  </a:solidFill>
                  <a:latin typeface="Tw Cen MT"/>
                </a:rPr>
                <a:t>Par exemple les pompiers ne savent pas toujours vers quel service orienter les personnes auprès desquelles ils interviennent, notamment quand il s’agit de personnes âgées de moins de 55 ans.</a:t>
              </a:r>
              <a:endParaRPr lang="fr-FR" sz="2000" b="0" strike="noStrike" spc="-1" dirty="0">
                <a:latin typeface="Arial"/>
              </a:endParaRPr>
            </a:p>
          </p:txBody>
        </p:sp>
      </p:grpSp>
      <p:grpSp>
        <p:nvGrpSpPr>
          <p:cNvPr id="264" name="Group 8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265" name="Group 9"/>
          <p:cNvGrpSpPr/>
          <p:nvPr/>
        </p:nvGrpSpPr>
        <p:grpSpPr>
          <a:xfrm>
            <a:off x="124200" y="1942920"/>
            <a:ext cx="2529720" cy="2529720"/>
            <a:chOff x="124200" y="1942920"/>
            <a:chExt cx="2529720" cy="2529720"/>
          </a:xfrm>
        </p:grpSpPr>
        <p:sp>
          <p:nvSpPr>
            <p:cNvPr id="266" name="CustomShape 10"/>
            <p:cNvSpPr/>
            <p:nvPr/>
          </p:nvSpPr>
          <p:spPr>
            <a:xfrm>
              <a:off x="124200" y="1942920"/>
              <a:ext cx="2529720" cy="2529720"/>
            </a:xfrm>
            <a:prstGeom prst="ellipse">
              <a:avLst/>
            </a:prstGeom>
            <a:ln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</p:sp>
        <p:sp>
          <p:nvSpPr>
            <p:cNvPr id="267" name="CustomShape 11"/>
            <p:cNvSpPr/>
            <p:nvPr/>
          </p:nvSpPr>
          <p:spPr>
            <a:xfrm>
              <a:off x="495000" y="2313720"/>
              <a:ext cx="1788480" cy="17884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39320" tIns="17640" rIns="139320" bIns="17640" anchor="ctr"/>
            <a:lstStyle/>
            <a:p>
              <a:pPr algn="ctr">
                <a:lnSpc>
                  <a:spcPct val="90000"/>
                </a:lnSpc>
                <a:spcAft>
                  <a:spcPts val="490"/>
                </a:spcAft>
              </a:pPr>
              <a:r>
                <a:rPr lang="fr-FR" sz="1400" b="1" strike="noStrike" spc="-1" dirty="0">
                  <a:solidFill>
                    <a:srgbClr val="FFFFFF"/>
                  </a:solidFill>
                  <a:latin typeface="Tw Cen MT"/>
                </a:rPr>
                <a:t>Propositions : Mettre en place et développer des outils d’information auprès des autres acteurs pour leur permettre de mieux identifier les services présents sur la ville.</a:t>
              </a:r>
              <a:endParaRPr lang="fr-FR" sz="1400" b="0" strike="noStrike" spc="-1" dirty="0">
                <a:latin typeface="Arial"/>
              </a:endParaRPr>
            </a:p>
          </p:txBody>
        </p:sp>
      </p:grpSp>
      <p:grpSp>
        <p:nvGrpSpPr>
          <p:cNvPr id="268" name="Group 12"/>
          <p:cNvGrpSpPr/>
          <p:nvPr/>
        </p:nvGrpSpPr>
        <p:grpSpPr>
          <a:xfrm>
            <a:off x="6497640" y="4221720"/>
            <a:ext cx="2529720" cy="2529720"/>
            <a:chOff x="6497640" y="4221720"/>
            <a:chExt cx="2529720" cy="2529720"/>
          </a:xfrm>
        </p:grpSpPr>
        <p:sp>
          <p:nvSpPr>
            <p:cNvPr id="269" name="CustomShape 13"/>
            <p:cNvSpPr/>
            <p:nvPr/>
          </p:nvSpPr>
          <p:spPr>
            <a:xfrm>
              <a:off x="6497640" y="4221720"/>
              <a:ext cx="2529720" cy="2529720"/>
            </a:xfrm>
            <a:prstGeom prst="ellipse">
              <a:avLst/>
            </a:prstGeom>
            <a:ln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</p:sp>
        <p:sp>
          <p:nvSpPr>
            <p:cNvPr id="270" name="CustomShape 14"/>
            <p:cNvSpPr/>
            <p:nvPr/>
          </p:nvSpPr>
          <p:spPr>
            <a:xfrm>
              <a:off x="6868440" y="4592160"/>
              <a:ext cx="1788480" cy="17884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39320" tIns="17640" rIns="139320" bIns="17640" anchor="ctr"/>
            <a:lstStyle/>
            <a:p>
              <a:pPr algn="ctr">
                <a:lnSpc>
                  <a:spcPct val="90000"/>
                </a:lnSpc>
                <a:spcAft>
                  <a:spcPts val="490"/>
                </a:spcAft>
              </a:pPr>
              <a:r>
                <a:rPr lang="fr-FR" sz="1400" b="1" strike="noStrike" spc="-1" dirty="0">
                  <a:solidFill>
                    <a:srgbClr val="FFFFFF"/>
                  </a:solidFill>
                  <a:latin typeface="Tw Cen MT"/>
                </a:rPr>
                <a:t>Aller vers la désignation d’un service interlocuteur </a:t>
              </a:r>
              <a:r>
                <a:rPr lang="fr-FR" sz="1400" b="1" spc="-1" dirty="0">
                  <a:solidFill>
                    <a:srgbClr val="FFFFFF"/>
                  </a:solidFill>
                  <a:latin typeface="Tw Cen MT"/>
                </a:rPr>
                <a:t>pour les</a:t>
              </a:r>
              <a:r>
                <a:rPr lang="fr-FR" sz="1400" b="1" strike="noStrike" spc="-1" dirty="0">
                  <a:solidFill>
                    <a:srgbClr val="FFFFFF"/>
                  </a:solidFill>
                  <a:latin typeface="Tw Cen MT"/>
                </a:rPr>
                <a:t> pompiers destinés aux moins de 55 ans comme cela existe déjà pour les personnes âgées.</a:t>
              </a:r>
              <a:endParaRPr lang="fr-FR" sz="1400" b="0" strike="noStrike" spc="-1" dirty="0">
                <a:latin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1600200" y="2718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II - Auprès de populations isolées pas nécessairement connues des services (prévention secondaire)</a:t>
            </a:r>
            <a:endParaRPr lang="fr-FR" sz="2400" b="0" strike="noStrike" spc="-1" dirty="0">
              <a:latin typeface="Arial"/>
            </a:endParaRPr>
          </a:p>
        </p:txBody>
      </p:sp>
      <p:grpSp>
        <p:nvGrpSpPr>
          <p:cNvPr id="272" name="Group 2"/>
          <p:cNvGrpSpPr/>
          <p:nvPr/>
        </p:nvGrpSpPr>
        <p:grpSpPr>
          <a:xfrm>
            <a:off x="416160" y="1056600"/>
            <a:ext cx="5780520" cy="5780520"/>
            <a:chOff x="416160" y="1056600"/>
            <a:chExt cx="5780520" cy="5780520"/>
          </a:xfrm>
        </p:grpSpPr>
        <p:sp>
          <p:nvSpPr>
            <p:cNvPr id="273" name="CustomShape 3"/>
            <p:cNvSpPr/>
            <p:nvPr/>
          </p:nvSpPr>
          <p:spPr>
            <a:xfrm>
              <a:off x="416160" y="1056600"/>
              <a:ext cx="5780520" cy="5780520"/>
            </a:xfrm>
            <a:prstGeom prst="diamond">
              <a:avLst/>
            </a:prstGeom>
            <a:solidFill>
              <a:schemeClr val="accent1">
                <a:tint val="4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274" name="CustomShape 4"/>
            <p:cNvSpPr/>
            <p:nvPr/>
          </p:nvSpPr>
          <p:spPr>
            <a:xfrm>
              <a:off x="936720" y="1605960"/>
              <a:ext cx="2254320" cy="225432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67400" tIns="167400" rIns="57240" bIns="167040" anchor="ctr"/>
            <a:lstStyle/>
            <a:p>
              <a:pPr algn="ctr">
                <a:lnSpc>
                  <a:spcPct val="90000"/>
                </a:lnSpc>
                <a:spcAft>
                  <a:spcPts val="524"/>
                </a:spcAft>
              </a:pPr>
              <a:r>
                <a:rPr lang="fr-FR" sz="1500" b="0" strike="noStrike" spc="-1">
                  <a:solidFill>
                    <a:srgbClr val="FFFFFF"/>
                  </a:solidFill>
                  <a:latin typeface="Tw Cen MT"/>
                </a:rPr>
                <a:t>L’accompagnement des personnes isolées vers des activités culturelles est difficile à mettre en œuvre.</a:t>
              </a:r>
              <a:endParaRPr lang="fr-FR" sz="1500" b="0" strike="noStrike" spc="-1">
                <a:latin typeface="Arial"/>
              </a:endParaRPr>
            </a:p>
          </p:txBody>
        </p:sp>
        <p:sp>
          <p:nvSpPr>
            <p:cNvPr id="275" name="CustomShape 5"/>
            <p:cNvSpPr/>
            <p:nvPr/>
          </p:nvSpPr>
          <p:spPr>
            <a:xfrm>
              <a:off x="3364920" y="1605960"/>
              <a:ext cx="2254320" cy="225432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67400" tIns="167400" rIns="57240" bIns="167040" anchor="ctr"/>
            <a:lstStyle/>
            <a:p>
              <a:pPr algn="ctr">
                <a:lnSpc>
                  <a:spcPct val="90000"/>
                </a:lnSpc>
                <a:spcAft>
                  <a:spcPts val="524"/>
                </a:spcAft>
              </a:pPr>
              <a:r>
                <a:rPr lang="fr-FR" sz="1500" b="1" strike="noStrike" spc="-1">
                  <a:solidFill>
                    <a:srgbClr val="FFFFFF"/>
                  </a:solidFill>
                  <a:latin typeface="Tw Cen MT"/>
                </a:rPr>
                <a:t>Nombre de personnes n’ont pas accès aux activités proposées à cause de leurs coûts, mais aussi à cause de transports en commun peu ou pas adaptés aux personnes peu mobiles</a:t>
              </a:r>
              <a:r>
                <a:rPr lang="fr-FR" sz="1500" b="0" strike="noStrike" spc="-1">
                  <a:solidFill>
                    <a:srgbClr val="FFFFFF"/>
                  </a:solidFill>
                  <a:latin typeface="Tw Cen MT"/>
                </a:rPr>
                <a:t> (coût, trajets, horaires….)</a:t>
              </a:r>
              <a:endParaRPr lang="fr-FR" sz="1500" b="0" strike="noStrike" spc="-1">
                <a:latin typeface="Arial"/>
              </a:endParaRPr>
            </a:p>
          </p:txBody>
        </p:sp>
        <p:sp>
          <p:nvSpPr>
            <p:cNvPr id="276" name="CustomShape 6"/>
            <p:cNvSpPr/>
            <p:nvPr/>
          </p:nvSpPr>
          <p:spPr>
            <a:xfrm>
              <a:off x="936720" y="4033800"/>
              <a:ext cx="2254320" cy="225432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67400" tIns="167400" rIns="57240" bIns="167040" anchor="ctr"/>
            <a:lstStyle/>
            <a:p>
              <a:pPr algn="ctr">
                <a:lnSpc>
                  <a:spcPct val="90000"/>
                </a:lnSpc>
                <a:spcAft>
                  <a:spcPts val="524"/>
                </a:spcAft>
              </a:pPr>
              <a:r>
                <a:rPr lang="fr-FR" sz="1500" b="0" strike="noStrike" spc="-1">
                  <a:solidFill>
                    <a:srgbClr val="FFFFFF"/>
                  </a:solidFill>
                  <a:latin typeface="Tw Cen MT"/>
                </a:rPr>
                <a:t>Des avantages tarifaires sont accordés à certaines personnes à condition qu’elles puissent présenter des justificatifs à l’entrée de spectacles et d’activités.</a:t>
              </a:r>
              <a:endParaRPr lang="fr-FR" sz="1500" b="0" strike="noStrike" spc="-1">
                <a:latin typeface="Arial"/>
              </a:endParaRPr>
            </a:p>
          </p:txBody>
        </p:sp>
        <p:sp>
          <p:nvSpPr>
            <p:cNvPr id="277" name="CustomShape 7"/>
            <p:cNvSpPr/>
            <p:nvPr/>
          </p:nvSpPr>
          <p:spPr>
            <a:xfrm>
              <a:off x="3364920" y="4033800"/>
              <a:ext cx="2254320" cy="225432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67400" tIns="167400" rIns="57240" bIns="167040" anchor="ctr"/>
            <a:lstStyle/>
            <a:p>
              <a:pPr algn="ctr">
                <a:lnSpc>
                  <a:spcPct val="90000"/>
                </a:lnSpc>
                <a:spcAft>
                  <a:spcPts val="524"/>
                </a:spcAft>
              </a:pPr>
              <a:r>
                <a:rPr lang="fr-FR" sz="1500" b="0" strike="noStrike" spc="-1">
                  <a:solidFill>
                    <a:srgbClr val="FFFFFF"/>
                  </a:solidFill>
                  <a:latin typeface="Tw Cen MT"/>
                </a:rPr>
                <a:t>Cette démarche peut être stigmatisante et peut amener certaines personnes à renoncer.</a:t>
              </a:r>
              <a:endParaRPr lang="fr-FR" sz="1500" b="0" strike="noStrike" spc="-1">
                <a:latin typeface="Arial"/>
              </a:endParaRPr>
            </a:p>
          </p:txBody>
        </p:sp>
      </p:grpSp>
      <p:grpSp>
        <p:nvGrpSpPr>
          <p:cNvPr id="278" name="Group 8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279" name="Group 9"/>
          <p:cNvGrpSpPr/>
          <p:nvPr/>
        </p:nvGrpSpPr>
        <p:grpSpPr>
          <a:xfrm>
            <a:off x="5852160" y="1300320"/>
            <a:ext cx="2640960" cy="2013120"/>
            <a:chOff x="5852160" y="1300320"/>
            <a:chExt cx="2640960" cy="2013120"/>
          </a:xfrm>
        </p:grpSpPr>
        <p:sp>
          <p:nvSpPr>
            <p:cNvPr id="280" name="CustomShape 10"/>
            <p:cNvSpPr/>
            <p:nvPr/>
          </p:nvSpPr>
          <p:spPr>
            <a:xfrm>
              <a:off x="5852160" y="1300320"/>
              <a:ext cx="2640960" cy="201312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fr-FR" b="1" strike="noStrike" cap="all" spc="-1" dirty="0">
                  <a:solidFill>
                    <a:srgbClr val="FFFFFF"/>
                  </a:solidFill>
                  <a:latin typeface="Tw Cen MT"/>
                </a:rPr>
                <a:t>Propositions</a:t>
              </a:r>
              <a:r>
                <a:rPr lang="fr-FR" b="1" strike="noStrike" spc="-1" dirty="0">
                  <a:solidFill>
                    <a:srgbClr val="FFFFFF"/>
                  </a:solidFill>
                  <a:latin typeface="Tw Cen MT"/>
                </a:rPr>
                <a:t> :</a:t>
              </a:r>
            </a:p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fr-FR" b="1" strike="noStrike" spc="-1" dirty="0">
                  <a:solidFill>
                    <a:srgbClr val="FFFFFF"/>
                  </a:solidFill>
                  <a:latin typeface="Tw Cen MT"/>
                </a:rPr>
                <a:t>Revoir les tarifs, horaires et trajets des transports en commun</a:t>
              </a:r>
              <a:endParaRPr lang="fr-FR" b="0" strike="noStrike" spc="-1" dirty="0">
                <a:latin typeface="Arial"/>
              </a:endParaRPr>
            </a:p>
          </p:txBody>
        </p:sp>
      </p:grpSp>
      <p:grpSp>
        <p:nvGrpSpPr>
          <p:cNvPr id="281" name="Group 11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282" name="Group 12"/>
          <p:cNvGrpSpPr/>
          <p:nvPr/>
        </p:nvGrpSpPr>
        <p:grpSpPr>
          <a:xfrm>
            <a:off x="81360" y="689760"/>
            <a:ext cx="2153520" cy="1459440"/>
            <a:chOff x="81360" y="689760"/>
            <a:chExt cx="2153520" cy="1459440"/>
          </a:xfrm>
        </p:grpSpPr>
        <p:sp>
          <p:nvSpPr>
            <p:cNvPr id="283" name="CustomShape 13"/>
            <p:cNvSpPr/>
            <p:nvPr/>
          </p:nvSpPr>
          <p:spPr>
            <a:xfrm>
              <a:off x="81360" y="689760"/>
              <a:ext cx="2153520" cy="1459440"/>
            </a:xfrm>
            <a:prstGeom prst="roundRect">
              <a:avLst>
                <a:gd name="adj" fmla="val 16667"/>
              </a:avLst>
            </a:prstGeom>
            <a:ln>
              <a:rou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/>
          </p:style>
        </p:sp>
        <p:sp>
          <p:nvSpPr>
            <p:cNvPr id="284" name="CustomShape 14"/>
            <p:cNvSpPr/>
            <p:nvPr/>
          </p:nvSpPr>
          <p:spPr>
            <a:xfrm>
              <a:off x="186480" y="761040"/>
              <a:ext cx="1943280" cy="1316880"/>
            </a:xfrm>
            <a:prstGeom prst="rect">
              <a:avLst/>
            </a:prstGeom>
            <a:ln>
              <a:rou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/>
          </p:style>
          <p:txBody>
            <a:bodyPr lIns="34200" tIns="34200" rIns="34200" bIns="34200" anchor="ctr"/>
            <a:lstStyle/>
            <a:p>
              <a:pPr algn="ctr">
                <a:lnSpc>
                  <a:spcPct val="90000"/>
                </a:lnSpc>
                <a:spcAft>
                  <a:spcPts val="561"/>
                </a:spcAft>
              </a:pPr>
              <a:r>
                <a:rPr lang="fr-FR" sz="1600" b="1" strike="noStrike" spc="-1">
                  <a:solidFill>
                    <a:srgbClr val="FFFFFF"/>
                  </a:solidFill>
                  <a:latin typeface="Tw Cen MT"/>
                </a:rPr>
                <a:t>Sortir de chez soi pour rompre l’isolement</a:t>
              </a:r>
              <a:endParaRPr lang="fr-FR" sz="1600" b="0" strike="noStrike" spc="-1">
                <a:latin typeface="Arial"/>
              </a:endParaRPr>
            </a:p>
          </p:txBody>
        </p:sp>
      </p:grpSp>
      <p:grpSp>
        <p:nvGrpSpPr>
          <p:cNvPr id="285" name="Group 15"/>
          <p:cNvGrpSpPr/>
          <p:nvPr/>
        </p:nvGrpSpPr>
        <p:grpSpPr>
          <a:xfrm>
            <a:off x="5939640" y="3048120"/>
            <a:ext cx="3204000" cy="1798200"/>
            <a:chOff x="5939640" y="3048120"/>
            <a:chExt cx="3204000" cy="1798200"/>
          </a:xfrm>
        </p:grpSpPr>
        <p:sp>
          <p:nvSpPr>
            <p:cNvPr id="286" name="CustomShape 16"/>
            <p:cNvSpPr/>
            <p:nvPr/>
          </p:nvSpPr>
          <p:spPr>
            <a:xfrm>
              <a:off x="5939640" y="3048120"/>
              <a:ext cx="3204000" cy="1798200"/>
            </a:xfrm>
            <a:prstGeom prst="ellipse">
              <a:avLst/>
            </a:prstGeom>
            <a:ln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</p:sp>
        <p:sp>
          <p:nvSpPr>
            <p:cNvPr id="287" name="CustomShape 17"/>
            <p:cNvSpPr/>
            <p:nvPr/>
          </p:nvSpPr>
          <p:spPr>
            <a:xfrm>
              <a:off x="6387120" y="3260160"/>
              <a:ext cx="1847160" cy="13737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fr-FR" b="1" strike="noStrike" spc="-1" dirty="0">
                  <a:solidFill>
                    <a:srgbClr val="FFFFFF"/>
                  </a:solidFill>
                  <a:latin typeface="Tw Cen MT"/>
                </a:rPr>
                <a:t>Fournir aux personnes des justificatifs « plus discrets »</a:t>
              </a:r>
              <a:endParaRPr lang="fr-FR" b="0" strike="noStrike" spc="-1" dirty="0">
                <a:latin typeface="Arial"/>
              </a:endParaRPr>
            </a:p>
          </p:txBody>
        </p:sp>
      </p:grpSp>
      <p:grpSp>
        <p:nvGrpSpPr>
          <p:cNvPr id="288" name="Group 18"/>
          <p:cNvGrpSpPr/>
          <p:nvPr/>
        </p:nvGrpSpPr>
        <p:grpSpPr>
          <a:xfrm>
            <a:off x="5493960" y="4715640"/>
            <a:ext cx="3649680" cy="2077200"/>
            <a:chOff x="5493960" y="4715640"/>
            <a:chExt cx="3649680" cy="2077200"/>
          </a:xfrm>
        </p:grpSpPr>
        <p:sp>
          <p:nvSpPr>
            <p:cNvPr id="289" name="CustomShape 19"/>
            <p:cNvSpPr/>
            <p:nvPr/>
          </p:nvSpPr>
          <p:spPr>
            <a:xfrm>
              <a:off x="5493960" y="4715640"/>
              <a:ext cx="3649680" cy="2077200"/>
            </a:xfrm>
            <a:prstGeom prst="ellipse">
              <a:avLst/>
            </a:prstGeom>
            <a:ln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</p:sp>
        <p:sp>
          <p:nvSpPr>
            <p:cNvPr id="290" name="CustomShape 20"/>
            <p:cNvSpPr/>
            <p:nvPr/>
          </p:nvSpPr>
          <p:spPr>
            <a:xfrm>
              <a:off x="6028560" y="5019840"/>
              <a:ext cx="2580840" cy="14688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fr-FR" b="1" strike="noStrike" spc="-1" dirty="0">
                  <a:solidFill>
                    <a:srgbClr val="FFFFFF"/>
                  </a:solidFill>
                  <a:latin typeface="Tw Cen MT"/>
                </a:rPr>
                <a:t>Étudier la possibilité d’un </a:t>
              </a:r>
              <a:r>
                <a:rPr lang="fr-FR" b="1" strike="noStrike" spc="-1" dirty="0" err="1">
                  <a:solidFill>
                    <a:srgbClr val="FFFFFF"/>
                  </a:solidFill>
                  <a:latin typeface="Tw Cen MT"/>
                </a:rPr>
                <a:t>Pass</a:t>
              </a:r>
              <a:r>
                <a:rPr lang="fr-FR" b="1" strike="noStrike" spc="-1" dirty="0">
                  <a:solidFill>
                    <a:srgbClr val="FFFFFF"/>
                  </a:solidFill>
                  <a:latin typeface="Tw Cen MT"/>
                </a:rPr>
                <a:t> Culturel ou Associatif unique avec des tarifs adaptés aux personnes.</a:t>
              </a:r>
              <a:endParaRPr lang="fr-FR" b="0" strike="noStrike" spc="-1" dirty="0">
                <a:latin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9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8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9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9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1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CustomShape 1"/>
          <p:cNvSpPr/>
          <p:nvPr/>
        </p:nvSpPr>
        <p:spPr>
          <a:xfrm>
            <a:off x="1468080" y="238680"/>
            <a:ext cx="6687720" cy="947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381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Que faire pour améliorer la réponse en direction des personnes isolées ?</a:t>
            </a:r>
            <a:endParaRPr lang="fr-FR" sz="2800" b="0" strike="noStrike" spc="-1">
              <a:latin typeface="Arial"/>
            </a:endParaRPr>
          </a:p>
        </p:txBody>
      </p:sp>
      <p:grpSp>
        <p:nvGrpSpPr>
          <p:cNvPr id="292" name="Group 2"/>
          <p:cNvGrpSpPr/>
          <p:nvPr/>
        </p:nvGrpSpPr>
        <p:grpSpPr>
          <a:xfrm>
            <a:off x="1606257" y="1377360"/>
            <a:ext cx="6313023" cy="5322240"/>
            <a:chOff x="1606257" y="1377360"/>
            <a:chExt cx="6313023" cy="5322240"/>
          </a:xfrm>
        </p:grpSpPr>
        <p:sp>
          <p:nvSpPr>
            <p:cNvPr id="293" name="CustomShape 3"/>
            <p:cNvSpPr/>
            <p:nvPr/>
          </p:nvSpPr>
          <p:spPr>
            <a:xfrm>
              <a:off x="3462840" y="1377360"/>
              <a:ext cx="3274920" cy="327492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sz="1600" b="0" strike="noStrike" spc="-1" dirty="0">
                  <a:solidFill>
                    <a:srgbClr val="000000"/>
                  </a:solidFill>
                  <a:latin typeface="Tw Cen MT"/>
                </a:rPr>
                <a:t>I - De manière préventive pour l’ensemble de la population de la ville (</a:t>
              </a:r>
              <a:r>
                <a:rPr lang="fr-FR" sz="1600" b="1" strike="noStrike" spc="-1" dirty="0">
                  <a:solidFill>
                    <a:srgbClr val="000000"/>
                  </a:solidFill>
                  <a:latin typeface="Tw Cen MT"/>
                </a:rPr>
                <a:t>prévention primaire).</a:t>
              </a:r>
              <a:endParaRPr lang="fr-FR" sz="1600" b="0" strike="noStrike" spc="-1" dirty="0">
                <a:latin typeface="Arial"/>
              </a:endParaRPr>
            </a:p>
          </p:txBody>
        </p:sp>
        <p:sp>
          <p:nvSpPr>
            <p:cNvPr id="294" name="CustomShape 4"/>
            <p:cNvSpPr/>
            <p:nvPr/>
          </p:nvSpPr>
          <p:spPr>
            <a:xfrm>
              <a:off x="4644360" y="3424680"/>
              <a:ext cx="3274920" cy="327492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alpha val="5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sz="1600" b="0" strike="noStrike" spc="-1" dirty="0">
                  <a:solidFill>
                    <a:srgbClr val="000000"/>
                  </a:solidFill>
                  <a:latin typeface="Tw Cen MT"/>
                </a:rPr>
                <a:t>II – Auprès de populations isolées pas nécessairement connues des services </a:t>
              </a:r>
              <a:r>
                <a:rPr lang="fr-FR" sz="1600" b="1" strike="noStrike" spc="-1" dirty="0">
                  <a:solidFill>
                    <a:srgbClr val="000000"/>
                  </a:solidFill>
                  <a:latin typeface="Tw Cen MT"/>
                </a:rPr>
                <a:t>(prévention secondaire).</a:t>
              </a:r>
              <a:endParaRPr lang="fr-FR" sz="1600" b="0" strike="noStrike" spc="-1" dirty="0">
                <a:latin typeface="Arial"/>
              </a:endParaRPr>
            </a:p>
          </p:txBody>
        </p:sp>
        <p:sp>
          <p:nvSpPr>
            <p:cNvPr id="295" name="CustomShape 5"/>
            <p:cNvSpPr/>
            <p:nvPr/>
          </p:nvSpPr>
          <p:spPr>
            <a:xfrm>
              <a:off x="1606257" y="3424680"/>
              <a:ext cx="3274920" cy="327492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fr-FR" sz="1600" b="0" strike="noStrike" spc="-1" dirty="0">
                  <a:solidFill>
                    <a:srgbClr val="FFFFFF"/>
                  </a:solidFill>
                  <a:latin typeface="Tw Cen MT"/>
                </a:rPr>
                <a:t>III – Auprès de populations isolées déjà accompagnées par des acteurs sociaux </a:t>
              </a:r>
              <a:r>
                <a:rPr lang="fr-FR" sz="1600" b="1" strike="noStrike" spc="-1" dirty="0">
                  <a:solidFill>
                    <a:srgbClr val="FFFFFF"/>
                  </a:solidFill>
                  <a:latin typeface="Tw Cen MT"/>
                </a:rPr>
                <a:t>(prévention tertiaire).</a:t>
              </a:r>
              <a:endParaRPr lang="fr-FR" sz="1600" b="0" strike="noStrike" spc="-1" dirty="0">
                <a:latin typeface="Arial"/>
              </a:endParaRPr>
            </a:p>
          </p:txBody>
        </p:sp>
      </p:grpSp>
      <p:grpSp>
        <p:nvGrpSpPr>
          <p:cNvPr id="296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297" name="Group 7"/>
          <p:cNvGrpSpPr/>
          <p:nvPr/>
        </p:nvGrpSpPr>
        <p:grpSpPr>
          <a:xfrm>
            <a:off x="226800" y="1959840"/>
            <a:ext cx="1967400" cy="547200"/>
            <a:chOff x="226800" y="1959840"/>
            <a:chExt cx="1967400" cy="547200"/>
          </a:xfrm>
        </p:grpSpPr>
        <p:sp>
          <p:nvSpPr>
            <p:cNvPr id="298" name="CustomShape 8"/>
            <p:cNvSpPr/>
            <p:nvPr/>
          </p:nvSpPr>
          <p:spPr>
            <a:xfrm>
              <a:off x="226800" y="1959840"/>
              <a:ext cx="1967400" cy="5472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18080" tIns="118080" bIns="118440" anchor="ctr"/>
            <a:lstStyle/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fr-FR" sz="2400" b="0" strike="noStrike" spc="-1">
                  <a:solidFill>
                    <a:srgbClr val="FFFFFF"/>
                  </a:solidFill>
                  <a:latin typeface="Tw Cen MT"/>
                </a:rPr>
                <a:t>Trois entrées :</a:t>
              </a:r>
              <a:endParaRPr lang="fr-FR" sz="2400" b="0" strike="noStrike" spc="-1">
                <a:latin typeface="Arial"/>
              </a:endParaRPr>
            </a:p>
          </p:txBody>
        </p:sp>
      </p:grpSp>
      <p:grpSp>
        <p:nvGrpSpPr>
          <p:cNvPr id="299" name="Group 9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CustomShape 1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III - Auprès de populations isolées déjà accompagnées par des acteurs sociaux (prévention tertiaire)</a:t>
            </a:r>
            <a:endParaRPr lang="fr-FR" sz="2400" b="0" strike="noStrike" spc="-1" dirty="0">
              <a:latin typeface="Arial"/>
            </a:endParaRPr>
          </a:p>
        </p:txBody>
      </p:sp>
      <p:grpSp>
        <p:nvGrpSpPr>
          <p:cNvPr id="301" name="Group 2"/>
          <p:cNvGrpSpPr/>
          <p:nvPr/>
        </p:nvGrpSpPr>
        <p:grpSpPr>
          <a:xfrm>
            <a:off x="158760" y="1282680"/>
            <a:ext cx="5574960" cy="5574960"/>
            <a:chOff x="158760" y="1282680"/>
            <a:chExt cx="5574960" cy="5574960"/>
          </a:xfrm>
        </p:grpSpPr>
        <p:sp>
          <p:nvSpPr>
            <p:cNvPr id="302" name="CustomShape 3"/>
            <p:cNvSpPr/>
            <p:nvPr/>
          </p:nvSpPr>
          <p:spPr>
            <a:xfrm>
              <a:off x="158760" y="1282680"/>
              <a:ext cx="5574960" cy="5574960"/>
            </a:xfrm>
            <a:prstGeom prst="diamond">
              <a:avLst/>
            </a:prstGeom>
            <a:solidFill>
              <a:schemeClr val="accent1">
                <a:tint val="4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303" name="CustomShape 4"/>
            <p:cNvSpPr/>
            <p:nvPr/>
          </p:nvSpPr>
          <p:spPr>
            <a:xfrm>
              <a:off x="688320" y="1812240"/>
              <a:ext cx="2174040" cy="21740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71000" tIns="171000" rIns="64800" bIns="17100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1" strike="noStrike" spc="-1">
                  <a:solidFill>
                    <a:srgbClr val="FFFFFF"/>
                  </a:solidFill>
                  <a:latin typeface="Tw Cen MT"/>
                </a:rPr>
                <a:t>Travailler sur l’isolement </a:t>
              </a:r>
              <a:endParaRPr lang="fr-FR" sz="1700" b="0" strike="noStrike" spc="-1">
                <a:latin typeface="Arial"/>
              </a:endParaRPr>
            </a:p>
          </p:txBody>
        </p:sp>
        <p:sp>
          <p:nvSpPr>
            <p:cNvPr id="304" name="CustomShape 5"/>
            <p:cNvSpPr/>
            <p:nvPr/>
          </p:nvSpPr>
          <p:spPr>
            <a:xfrm>
              <a:off x="3030120" y="1812240"/>
              <a:ext cx="2174040" cy="21740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71000" tIns="171000" rIns="64800" bIns="17100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1" strike="noStrike" spc="-1">
                  <a:solidFill>
                    <a:srgbClr val="FFFFFF"/>
                  </a:solidFill>
                  <a:latin typeface="Tw Cen MT"/>
                </a:rPr>
                <a:t>Nécessite de mener des actions sans en mentionner l’objet. Elles sont parfois longues à mener.</a:t>
              </a:r>
              <a:endParaRPr lang="fr-FR" sz="1700" b="0" strike="noStrike" spc="-1">
                <a:latin typeface="Arial"/>
              </a:endParaRPr>
            </a:p>
          </p:txBody>
        </p:sp>
        <p:sp>
          <p:nvSpPr>
            <p:cNvPr id="305" name="CustomShape 6"/>
            <p:cNvSpPr/>
            <p:nvPr/>
          </p:nvSpPr>
          <p:spPr>
            <a:xfrm>
              <a:off x="688320" y="4154040"/>
              <a:ext cx="2174040" cy="21740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71000" tIns="171000" rIns="64800" bIns="17100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0" strike="noStrike" spc="-1">
                  <a:solidFill>
                    <a:srgbClr val="FFFFFF"/>
                  </a:solidFill>
                  <a:latin typeface="Tw Cen MT"/>
                </a:rPr>
                <a:t>Les travailleurs sociaux interviennent souvent sur des temps d’échanges très formels, avec des objectifs et des obligations à satisfaire.</a:t>
              </a:r>
              <a:endParaRPr lang="fr-FR" sz="1700" b="0" strike="noStrike" spc="-1">
                <a:latin typeface="Arial"/>
              </a:endParaRPr>
            </a:p>
          </p:txBody>
        </p:sp>
        <p:sp>
          <p:nvSpPr>
            <p:cNvPr id="306" name="CustomShape 7"/>
            <p:cNvSpPr/>
            <p:nvPr/>
          </p:nvSpPr>
          <p:spPr>
            <a:xfrm>
              <a:off x="3030120" y="4154040"/>
              <a:ext cx="2174040" cy="217404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71000" tIns="171000" rIns="64800" bIns="17100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0" strike="noStrike" spc="-1">
                  <a:solidFill>
                    <a:srgbClr val="FFFFFF"/>
                  </a:solidFill>
                  <a:latin typeface="Tw Cen MT"/>
                </a:rPr>
                <a:t>Développer des relations informelles avec les personnes rencontrées permettrait de participer à la rupture de leur isolement social.</a:t>
              </a:r>
              <a:endParaRPr lang="fr-FR" sz="1700" b="0" strike="noStrike" spc="-1">
                <a:latin typeface="Arial"/>
              </a:endParaRPr>
            </a:p>
          </p:txBody>
        </p:sp>
      </p:grpSp>
      <p:grpSp>
        <p:nvGrpSpPr>
          <p:cNvPr id="307" name="Group 8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308" name="Group 9"/>
          <p:cNvGrpSpPr/>
          <p:nvPr/>
        </p:nvGrpSpPr>
        <p:grpSpPr>
          <a:xfrm>
            <a:off x="5093280" y="2054520"/>
            <a:ext cx="3715920" cy="4264560"/>
            <a:chOff x="5093280" y="2054520"/>
            <a:chExt cx="3715920" cy="4264560"/>
          </a:xfrm>
        </p:grpSpPr>
        <p:sp>
          <p:nvSpPr>
            <p:cNvPr id="309" name="CustomShape 10"/>
            <p:cNvSpPr/>
            <p:nvPr/>
          </p:nvSpPr>
          <p:spPr>
            <a:xfrm>
              <a:off x="5093280" y="2054520"/>
              <a:ext cx="3564000" cy="204984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561"/>
                </a:spcAft>
              </a:pPr>
              <a:r>
                <a:rPr lang="fr-FR" sz="1600" b="1" strike="noStrike" spc="-1">
                  <a:solidFill>
                    <a:srgbClr val="FFFFFF"/>
                  </a:solidFill>
                  <a:latin typeface="Tw Cen MT"/>
                </a:rPr>
                <a:t>Propositions : Développer des actions collectives et les démarches de suivi et d’accompagnement informel des personnes isolées.</a:t>
              </a:r>
              <a:endParaRPr lang="fr-FR" sz="1600" b="0" strike="noStrike" spc="-1">
                <a:latin typeface="Arial"/>
              </a:endParaRPr>
            </a:p>
          </p:txBody>
        </p:sp>
        <p:sp>
          <p:nvSpPr>
            <p:cNvPr id="310" name="CustomShape 11"/>
            <p:cNvSpPr/>
            <p:nvPr/>
          </p:nvSpPr>
          <p:spPr>
            <a:xfrm>
              <a:off x="5455080" y="4309920"/>
              <a:ext cx="3354120" cy="200916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561"/>
                </a:spcAft>
              </a:pPr>
              <a:r>
                <a:rPr lang="fr-FR" sz="1600" b="1" strike="noStrike" spc="-1">
                  <a:solidFill>
                    <a:srgbClr val="FFFFFF"/>
                  </a:solidFill>
                  <a:latin typeface="Tw Cen MT"/>
                </a:rPr>
                <a:t>Favoriser les actions entre « pairs » </a:t>
              </a:r>
              <a:r>
                <a:rPr lang="fr-FR" sz="1600" b="0" strike="noStrike" spc="-1">
                  <a:solidFill>
                    <a:srgbClr val="FFFFFF"/>
                  </a:solidFill>
                  <a:latin typeface="Tw Cen MT"/>
                </a:rPr>
                <a:t>(comme l’accompagnement de personnes isolées par des personnes qui ont connu cette situation auparavant.)</a:t>
              </a:r>
              <a:endParaRPr lang="fr-FR" sz="1600" b="0" strike="noStrike" spc="-1">
                <a:latin typeface="Arial"/>
              </a:endParaRPr>
            </a:p>
          </p:txBody>
        </p:sp>
      </p:grpSp>
      <p:grpSp>
        <p:nvGrpSpPr>
          <p:cNvPr id="311" name="Group 12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9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0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I - De manière préventive pour l’ensemble de la population de la ville (prévention primaire)</a:t>
            </a:r>
            <a:endParaRPr lang="fr-FR" sz="2000" b="0" strike="noStrike" spc="-1" dirty="0">
              <a:latin typeface="Arial"/>
            </a:endParaRPr>
          </a:p>
        </p:txBody>
      </p:sp>
      <p:grpSp>
        <p:nvGrpSpPr>
          <p:cNvPr id="60" name="Group 2"/>
          <p:cNvGrpSpPr/>
          <p:nvPr/>
        </p:nvGrpSpPr>
        <p:grpSpPr>
          <a:xfrm>
            <a:off x="288900" y="1538527"/>
            <a:ext cx="8366828" cy="5318213"/>
            <a:chOff x="288900" y="1538527"/>
            <a:chExt cx="8366828" cy="5318213"/>
          </a:xfrm>
        </p:grpSpPr>
        <p:sp>
          <p:nvSpPr>
            <p:cNvPr id="61" name="CustomShape 3"/>
            <p:cNvSpPr/>
            <p:nvPr/>
          </p:nvSpPr>
          <p:spPr>
            <a:xfrm rot="5400000">
              <a:off x="-117720" y="2125080"/>
              <a:ext cx="2710440" cy="1897200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1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rot="-5400000" lIns="13320" tIns="13320" rIns="13320" bIns="13320" anchor="ctr"/>
            <a:lstStyle/>
            <a:p>
              <a:pPr algn="ctr">
                <a:lnSpc>
                  <a:spcPct val="90000"/>
                </a:lnSpc>
                <a:spcAft>
                  <a:spcPts val="734"/>
                </a:spcAft>
              </a:pPr>
              <a:r>
                <a:rPr lang="fr-FR" sz="1400" b="1" strike="noStrike" spc="-1" dirty="0">
                  <a:uFillTx/>
                  <a:latin typeface="Tw Cen MT"/>
                </a:rPr>
                <a:t>Auprès des personnes seules </a:t>
              </a:r>
              <a:endParaRPr lang="fr-FR" sz="1400" b="1" strike="noStrike" spc="-1" dirty="0">
                <a:latin typeface="Arial"/>
              </a:endParaRPr>
            </a:p>
          </p:txBody>
        </p:sp>
        <p:sp>
          <p:nvSpPr>
            <p:cNvPr id="62" name="CustomShape 4"/>
            <p:cNvSpPr/>
            <p:nvPr/>
          </p:nvSpPr>
          <p:spPr>
            <a:xfrm rot="5400000">
              <a:off x="3424660" y="1108016"/>
              <a:ext cx="2811960" cy="367298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noFill/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9400" tIns="13320" rIns="13320" bIns="13320" anchor="ctr"/>
            <a:lstStyle/>
            <a:p>
              <a:pPr marL="228600" lvl="1">
                <a:spcAft>
                  <a:spcPts val="315"/>
                </a:spcAft>
                <a:buClr>
                  <a:srgbClr val="000000"/>
                </a:buClr>
                <a:buFont typeface="Symbol" charset="2"/>
                <a:buChar char=""/>
              </a:pPr>
              <a:r>
                <a:rPr lang="fr-FR" sz="1200" b="0" strike="noStrike" spc="-1" dirty="0">
                  <a:solidFill>
                    <a:srgbClr val="000000"/>
                  </a:solidFill>
                  <a:latin typeface="Times New Roman"/>
                  <a:ea typeface="Times New Roman"/>
                </a:rPr>
                <a:t> Il existe aussi de nombreuses initiatives citoyennes (souvent méconnues des acteurs et de la </a:t>
              </a:r>
              <a:r>
                <a:rPr lang="fr-FR" sz="1100" b="0" u="sng" strike="noStrike" spc="-1" dirty="0">
                  <a:solidFill>
                    <a:srgbClr val="000000"/>
                  </a:solidFill>
                  <a:latin typeface="Times New Roman"/>
                  <a:ea typeface="Times New Roman"/>
                </a:rPr>
                <a:t>populatio</a:t>
              </a:r>
              <a:r>
                <a:rPr lang="fr-FR" sz="1100" b="0" strike="noStrike" spc="-1" dirty="0">
                  <a:solidFill>
                    <a:srgbClr val="000000"/>
                  </a:solidFill>
                  <a:latin typeface="Times New Roman"/>
                  <a:ea typeface="Times New Roman"/>
                </a:rPr>
                <a:t>n)</a:t>
              </a:r>
              <a:endParaRPr lang="fr-FR" sz="2400" b="0" strike="noStrike" spc="-1" dirty="0">
                <a:latin typeface="Arial"/>
              </a:endParaRPr>
            </a:p>
          </p:txBody>
        </p:sp>
        <p:sp>
          <p:nvSpPr>
            <p:cNvPr id="63" name="CustomShape 5"/>
            <p:cNvSpPr/>
            <p:nvPr/>
          </p:nvSpPr>
          <p:spPr>
            <a:xfrm rot="5400000">
              <a:off x="-117720" y="4552920"/>
              <a:ext cx="2710440" cy="1897200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1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rot="-5400000" lIns="13320" tIns="13320" rIns="13320" bIns="13320" anchor="ctr"/>
            <a:lstStyle/>
            <a:p>
              <a:pPr algn="ctr">
                <a:lnSpc>
                  <a:spcPct val="90000"/>
                </a:lnSpc>
                <a:spcAft>
                  <a:spcPts val="734"/>
                </a:spcAft>
              </a:pPr>
              <a:r>
                <a:rPr lang="fr-FR" sz="1200" b="1" strike="noStrike" spc="-1" dirty="0">
                  <a:latin typeface="Times New Roman"/>
                  <a:ea typeface="Times New Roman"/>
                </a:rPr>
                <a:t>Proposition </a:t>
              </a:r>
              <a:endParaRPr lang="fr-FR" sz="1200" b="0" strike="noStrike" spc="-1" dirty="0">
                <a:latin typeface="Arial"/>
              </a:endParaRPr>
            </a:p>
          </p:txBody>
        </p:sp>
        <p:sp>
          <p:nvSpPr>
            <p:cNvPr id="64" name="CustomShape 6"/>
            <p:cNvSpPr/>
            <p:nvPr/>
          </p:nvSpPr>
          <p:spPr>
            <a:xfrm rot="5400000">
              <a:off x="4382240" y="1425976"/>
              <a:ext cx="2270464" cy="627651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noFill/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9400" tIns="13320" rIns="13320" bIns="13320" anchor="ctr"/>
            <a:lstStyle/>
            <a:p>
              <a:pPr marL="171810" lvl="1" indent="-171450">
                <a:lnSpc>
                  <a:spcPct val="90000"/>
                </a:lnSpc>
                <a:spcAft>
                  <a:spcPts val="315"/>
                </a:spcAft>
                <a:buClr>
                  <a:srgbClr val="3333CC"/>
                </a:buClr>
                <a:buFont typeface="Arial" panose="020B0604020202020204" pitchFamily="34" charset="0"/>
                <a:buChar char="•"/>
              </a:pPr>
              <a:r>
                <a:rPr lang="fr-FR" sz="1100" b="0" strike="noStrike" spc="-1" dirty="0">
                  <a:ea typeface="Times New Roman"/>
                </a:rPr>
                <a:t>Mettre en place un réseau d’échanges entre professionnels volontaires sur les initiatives citoyennes de la ville.</a:t>
              </a:r>
            </a:p>
            <a:p>
              <a:pPr marL="360" lvl="1">
                <a:lnSpc>
                  <a:spcPct val="90000"/>
                </a:lnSpc>
                <a:spcAft>
                  <a:spcPts val="315"/>
                </a:spcAft>
                <a:buClr>
                  <a:srgbClr val="3333CC"/>
                </a:buClr>
              </a:pPr>
              <a:endParaRPr lang="fr-FR" sz="1050" b="0" strike="noStrike" spc="-1" dirty="0"/>
            </a:p>
            <a:p>
              <a:pPr marL="228600" lvl="1" indent="-228240">
                <a:lnSpc>
                  <a:spcPct val="90000"/>
                </a:lnSpc>
                <a:spcAft>
                  <a:spcPts val="315"/>
                </a:spcAft>
                <a:buClr>
                  <a:srgbClr val="000000"/>
                </a:buClr>
                <a:buFont typeface="Symbol" charset="2"/>
                <a:buChar char=""/>
              </a:pPr>
              <a:r>
                <a:rPr lang="fr-FR" sz="1100" dirty="0"/>
                <a:t>Mettre en place avec quelques acteurs volontaires dans un premier temps via une messagerie ou un espace Internet dédié.</a:t>
              </a:r>
            </a:p>
          </p:txBody>
        </p:sp>
      </p:grpSp>
      <p:grpSp>
        <p:nvGrpSpPr>
          <p:cNvPr id="65" name="Group 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990720" y="23112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FF0000"/>
                </a:solidFill>
                <a:latin typeface="Times New Roman"/>
                <a:ea typeface="Times New Roman"/>
              </a:rPr>
              <a:t>I - De manière préventive pour l’ensemble de la population de la ville (prévention primaire).</a:t>
            </a:r>
            <a:endParaRPr lang="fr-FR" sz="2400" b="0" strike="noStrike" spc="-1">
              <a:latin typeface="Arial"/>
            </a:endParaRPr>
          </a:p>
        </p:txBody>
      </p:sp>
      <p:grpSp>
        <p:nvGrpSpPr>
          <p:cNvPr id="67" name="Group 2"/>
          <p:cNvGrpSpPr/>
          <p:nvPr/>
        </p:nvGrpSpPr>
        <p:grpSpPr>
          <a:xfrm>
            <a:off x="836640" y="1253160"/>
            <a:ext cx="7673760" cy="3863880"/>
            <a:chOff x="836640" y="1253160"/>
            <a:chExt cx="7673760" cy="3863880"/>
          </a:xfrm>
        </p:grpSpPr>
        <p:sp>
          <p:nvSpPr>
            <p:cNvPr id="68" name="CustomShape 3"/>
            <p:cNvSpPr/>
            <p:nvPr/>
          </p:nvSpPr>
          <p:spPr>
            <a:xfrm>
              <a:off x="836640" y="1253160"/>
              <a:ext cx="4513680" cy="1805400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3200" tIns="21600" rIns="0" bIns="21600" anchor="ctr"/>
            <a:lstStyle/>
            <a:p>
              <a:pPr algn="ctr">
                <a:lnSpc>
                  <a:spcPct val="90000"/>
                </a:lnSpc>
                <a:spcAft>
                  <a:spcPts val="1191"/>
                </a:spcAft>
              </a:pPr>
              <a:r>
                <a:rPr lang="fr-FR" sz="3400" b="1" strike="noStrike" spc="-1">
                  <a:solidFill>
                    <a:srgbClr val="FFFFFF"/>
                  </a:solidFill>
                  <a:latin typeface="Tw Cen MT"/>
                </a:rPr>
                <a:t>Fréquenter des associations culturelles et sportives </a:t>
              </a:r>
              <a:endParaRPr lang="fr-FR" sz="3400" b="0" strike="noStrike" spc="-1">
                <a:latin typeface="Arial"/>
              </a:endParaRPr>
            </a:p>
          </p:txBody>
        </p:sp>
        <p:sp>
          <p:nvSpPr>
            <p:cNvPr id="69" name="CustomShape 4"/>
            <p:cNvSpPr/>
            <p:nvPr/>
          </p:nvSpPr>
          <p:spPr>
            <a:xfrm>
              <a:off x="4763880" y="1406520"/>
              <a:ext cx="3746520" cy="149832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4120" tIns="12240" rIns="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fr-FR" sz="1900" b="1" strike="noStrike" spc="-1">
                  <a:solidFill>
                    <a:srgbClr val="000000"/>
                  </a:solidFill>
                  <a:latin typeface="Tw Cen MT"/>
                </a:rPr>
                <a:t>permet de s’inscrire dans des réseaux sociaux.</a:t>
              </a:r>
              <a:endParaRPr lang="fr-FR" sz="1900" b="0" strike="noStrike" spc="-1">
                <a:latin typeface="Arial"/>
              </a:endParaRPr>
            </a:p>
          </p:txBody>
        </p:sp>
        <p:sp>
          <p:nvSpPr>
            <p:cNvPr id="70" name="CustomShape 5"/>
            <p:cNvSpPr/>
            <p:nvPr/>
          </p:nvSpPr>
          <p:spPr>
            <a:xfrm>
              <a:off x="836640" y="3311640"/>
              <a:ext cx="4513680" cy="1805400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3200" tIns="21600" rIns="0" bIns="21600" anchor="ctr"/>
            <a:lstStyle/>
            <a:p>
              <a:pPr algn="ctr">
                <a:lnSpc>
                  <a:spcPct val="90000"/>
                </a:lnSpc>
                <a:spcAft>
                  <a:spcPts val="1191"/>
                </a:spcAft>
              </a:pPr>
              <a:r>
                <a:rPr lang="fr-FR" sz="3400" b="0" strike="noStrike" spc="-1">
                  <a:solidFill>
                    <a:srgbClr val="FFFFFF"/>
                  </a:solidFill>
                  <a:latin typeface="Tw Cen MT"/>
                </a:rPr>
                <a:t>Y appartenir </a:t>
              </a:r>
              <a:endParaRPr lang="fr-FR" sz="3400" b="0" strike="noStrike" spc="-1">
                <a:latin typeface="Arial"/>
              </a:endParaRPr>
            </a:p>
          </p:txBody>
        </p:sp>
        <p:sp>
          <p:nvSpPr>
            <p:cNvPr id="71" name="CustomShape 6"/>
            <p:cNvSpPr/>
            <p:nvPr/>
          </p:nvSpPr>
          <p:spPr>
            <a:xfrm>
              <a:off x="4763880" y="3465000"/>
              <a:ext cx="3746520" cy="149832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4120" tIns="12240" rIns="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fr-FR" sz="1900" b="0" strike="noStrike" spc="-1">
                  <a:solidFill>
                    <a:srgbClr val="000000"/>
                  </a:solidFill>
                  <a:latin typeface="Tw Cen MT"/>
                </a:rPr>
                <a:t>permet éventuellement de prévenir le repli sur soit en cas de difficulté, de rupture ou de précarisation sociale et économique.</a:t>
              </a:r>
              <a:endParaRPr lang="fr-FR" sz="1900" b="0" strike="noStrike" spc="-1">
                <a:latin typeface="Arial"/>
              </a:endParaRPr>
            </a:p>
          </p:txBody>
        </p:sp>
      </p:grpSp>
      <p:grpSp>
        <p:nvGrpSpPr>
          <p:cNvPr id="72" name="Group 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73" name="Group 8"/>
          <p:cNvGrpSpPr/>
          <p:nvPr/>
        </p:nvGrpSpPr>
        <p:grpSpPr>
          <a:xfrm>
            <a:off x="2851560" y="4876920"/>
            <a:ext cx="3962880" cy="1980720"/>
            <a:chOff x="2851560" y="4876920"/>
            <a:chExt cx="3962880" cy="1980720"/>
          </a:xfrm>
        </p:grpSpPr>
        <p:sp>
          <p:nvSpPr>
            <p:cNvPr id="74" name="CustomShape 9"/>
            <p:cNvSpPr/>
            <p:nvPr/>
          </p:nvSpPr>
          <p:spPr>
            <a:xfrm>
              <a:off x="2851560" y="4876920"/>
              <a:ext cx="3962880" cy="198072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shade val="50000"/>
                </a:schemeClr>
              </a:solidFill>
              <a:rou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sz="1800" b="1" strike="noStrike" spc="-1" dirty="0">
                  <a:solidFill>
                    <a:srgbClr val="FFFFFF"/>
                  </a:solidFill>
                  <a:latin typeface="Tw Cen MT"/>
                </a:rPr>
                <a:t>Proposition : </a:t>
              </a:r>
              <a:r>
                <a:rPr lang="fr-FR" sz="1800" b="0" strike="noStrike" spc="-1" dirty="0">
                  <a:solidFill>
                    <a:srgbClr val="FFFFFF"/>
                  </a:solidFill>
                  <a:latin typeface="Tw Cen MT"/>
                </a:rPr>
                <a:t>Renforcer les liens entre les associations culturelles et sportives avec les acteurs sociaux pour inciter les habitants à les fréquenter.</a:t>
              </a:r>
              <a:endParaRPr lang="fr-FR" sz="1800" b="0" strike="noStrike" spc="-1" dirty="0">
                <a:latin typeface="Arial"/>
              </a:endParaRPr>
            </a:p>
          </p:txBody>
        </p:sp>
      </p:grpSp>
      <p:grpSp>
        <p:nvGrpSpPr>
          <p:cNvPr id="75" name="Group 10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FF0000"/>
                </a:solidFill>
                <a:latin typeface="Times New Roman"/>
                <a:ea typeface="Times New Roman"/>
              </a:rPr>
              <a:t>I - De manière préventive pour l’ensemble de la population de la ville (prévention primaire).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669960" y="1523880"/>
            <a:ext cx="7864200" cy="3019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100000"/>
              </a:lnSpc>
            </a:pPr>
            <a:r>
              <a:rPr lang="fr-FR" sz="2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La mise en réseau et</a:t>
            </a:r>
            <a:r>
              <a:rPr lang="fr-FR" sz="24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la sensibilisation des acteurs des autres secteurs intéressés par la prévention de l’isolement</a:t>
            </a:r>
            <a:r>
              <a:rPr lang="fr-FR" sz="2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 est un axe à développer pour favoriser la sociabilisation des personnes isolées.</a:t>
            </a:r>
            <a:endParaRPr lang="fr-FR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400" b="0" strike="noStrike" spc="-1">
                <a:solidFill>
                  <a:srgbClr val="3333CC"/>
                </a:solidFill>
                <a:latin typeface="Times New Roman"/>
                <a:ea typeface="Times New Roman"/>
              </a:rPr>
              <a:t>Des actions existent en ce sens dans la ville :</a:t>
            </a:r>
            <a:endParaRPr lang="fr-FR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La fête annuelle des associations</a:t>
            </a:r>
            <a:endParaRPr lang="fr-FR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Le Carrefour du Lien Social</a:t>
            </a:r>
            <a:endParaRPr lang="fr-FR" sz="2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4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- Le guide pratique « Vivre ici »</a:t>
            </a:r>
            <a:endParaRPr lang="fr-FR" sz="2400" b="0" strike="noStrike" spc="-1">
              <a:latin typeface="Arial"/>
            </a:endParaRPr>
          </a:p>
        </p:txBody>
      </p:sp>
      <p:grpSp>
        <p:nvGrpSpPr>
          <p:cNvPr id="78" name="Group 3"/>
          <p:cNvGrpSpPr/>
          <p:nvPr/>
        </p:nvGrpSpPr>
        <p:grpSpPr>
          <a:xfrm>
            <a:off x="843480" y="4720680"/>
            <a:ext cx="7461360" cy="1903320"/>
            <a:chOff x="843480" y="4720680"/>
            <a:chExt cx="7461360" cy="1903320"/>
          </a:xfrm>
        </p:grpSpPr>
        <p:sp>
          <p:nvSpPr>
            <p:cNvPr id="79" name="CustomShape 4"/>
            <p:cNvSpPr/>
            <p:nvPr/>
          </p:nvSpPr>
          <p:spPr>
            <a:xfrm>
              <a:off x="843480" y="4720680"/>
              <a:ext cx="3396960" cy="190332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1" strike="noStrike" spc="-1">
                  <a:solidFill>
                    <a:srgbClr val="FFFFFF"/>
                  </a:solidFill>
                  <a:latin typeface="Tw Cen MT"/>
                </a:rPr>
                <a:t>Proposition : </a:t>
              </a:r>
              <a:r>
                <a:rPr lang="fr-FR" sz="1700" b="0" strike="noStrike" spc="-1">
                  <a:solidFill>
                    <a:srgbClr val="FFFFFF"/>
                  </a:solidFill>
                  <a:latin typeface="Tw Cen MT"/>
                </a:rPr>
                <a:t>Étendre le Carrefour du Lien Social à l’ensemble de la ville.</a:t>
              </a:r>
              <a:endParaRPr lang="fr-FR" sz="1700" b="0" strike="noStrike" spc="-1">
                <a:latin typeface="Arial"/>
              </a:endParaRPr>
            </a:p>
          </p:txBody>
        </p:sp>
        <p:sp>
          <p:nvSpPr>
            <p:cNvPr id="80" name="CustomShape 5"/>
            <p:cNvSpPr/>
            <p:nvPr/>
          </p:nvSpPr>
          <p:spPr>
            <a:xfrm>
              <a:off x="4602240" y="4785120"/>
              <a:ext cx="3702600" cy="178128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0" strike="noStrike" spc="-1">
                  <a:solidFill>
                    <a:srgbClr val="FFFFFF"/>
                  </a:solidFill>
                  <a:latin typeface="Tw Cen MT"/>
                </a:rPr>
                <a:t>Favoriser les rencontres et la mise en réseau des acteurs des autres secteurs intéressés par la prévention de l’isolement.</a:t>
              </a:r>
              <a:endParaRPr lang="fr-FR" sz="1700" b="0" strike="noStrike" spc="-1">
                <a:latin typeface="Arial"/>
              </a:endParaRPr>
            </a:p>
          </p:txBody>
        </p:sp>
      </p:grpSp>
      <p:grpSp>
        <p:nvGrpSpPr>
          <p:cNvPr id="81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FF0000"/>
                </a:solidFill>
                <a:latin typeface="Times New Roman"/>
                <a:ea typeface="Times New Roman"/>
              </a:rPr>
              <a:t>I - De manière préventive pour l’ensemble de la population de la ville (prévention primaire).</a:t>
            </a:r>
            <a:endParaRPr lang="fr-FR" sz="2400" b="0" strike="noStrike" spc="-1">
              <a:latin typeface="Arial"/>
            </a:endParaRPr>
          </a:p>
        </p:txBody>
      </p:sp>
      <p:grpSp>
        <p:nvGrpSpPr>
          <p:cNvPr id="83" name="Group 2"/>
          <p:cNvGrpSpPr/>
          <p:nvPr/>
        </p:nvGrpSpPr>
        <p:grpSpPr>
          <a:xfrm>
            <a:off x="1068840" y="1524960"/>
            <a:ext cx="7675920" cy="3939840"/>
            <a:chOff x="1068840" y="1524960"/>
            <a:chExt cx="7675920" cy="3939840"/>
          </a:xfrm>
        </p:grpSpPr>
        <p:sp>
          <p:nvSpPr>
            <p:cNvPr id="84" name="CustomShape 3"/>
            <p:cNvSpPr/>
            <p:nvPr/>
          </p:nvSpPr>
          <p:spPr>
            <a:xfrm>
              <a:off x="3763080" y="3177000"/>
              <a:ext cx="2287800" cy="22878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4040" tIns="14040" rIns="14040" bIns="14040" anchor="ctr"/>
            <a:lstStyle/>
            <a:p>
              <a:pPr algn="ctr">
                <a:lnSpc>
                  <a:spcPct val="90000"/>
                </a:lnSpc>
                <a:spcAft>
                  <a:spcPts val="771"/>
                </a:spcAft>
              </a:pPr>
              <a:r>
                <a:rPr lang="fr-FR" sz="2200" b="0" strike="noStrike" spc="-1">
                  <a:solidFill>
                    <a:srgbClr val="FFFFFF"/>
                  </a:solidFill>
                  <a:latin typeface="Tw Cen MT"/>
                </a:rPr>
                <a:t>Favorise la sociabilisation des personnes isolées.</a:t>
              </a:r>
              <a:endParaRPr lang="fr-FR" sz="2200" b="0" strike="noStrike" spc="-1">
                <a:latin typeface="Arial"/>
              </a:endParaRPr>
            </a:p>
          </p:txBody>
        </p:sp>
        <p:sp>
          <p:nvSpPr>
            <p:cNvPr id="85" name="CustomShape 4"/>
            <p:cNvSpPr/>
            <p:nvPr/>
          </p:nvSpPr>
          <p:spPr>
            <a:xfrm rot="12900000">
              <a:off x="1966320" y="2669040"/>
              <a:ext cx="2092680" cy="651600"/>
            </a:xfrm>
            <a:prstGeom prst="lef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86" name="CustomShape 5"/>
            <p:cNvSpPr/>
            <p:nvPr/>
          </p:nvSpPr>
          <p:spPr>
            <a:xfrm>
              <a:off x="1068840" y="1524960"/>
              <a:ext cx="2173320" cy="173844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88920" tIns="88920" rIns="38160" bIns="8928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fr-FR" sz="2000" b="1" spc="-1" dirty="0">
                  <a:solidFill>
                    <a:srgbClr val="FFFFFF"/>
                  </a:solidFill>
                  <a:latin typeface="Tw Cen MT"/>
                </a:rPr>
                <a:t>L</a:t>
              </a:r>
              <a:r>
                <a:rPr lang="fr-FR" sz="2000" b="1" strike="noStrike" spc="-1" dirty="0">
                  <a:solidFill>
                    <a:srgbClr val="FFFFFF"/>
                  </a:solidFill>
                  <a:latin typeface="Tw Cen MT"/>
                </a:rPr>
                <a:t>a sensibilisation des acteurs des autres secteurs intéressés par la prévention de l’isolement</a:t>
              </a:r>
              <a:r>
                <a:rPr lang="fr-FR" sz="2000" b="0" strike="noStrike" spc="-1" dirty="0">
                  <a:solidFill>
                    <a:srgbClr val="FFFFFF"/>
                  </a:solidFill>
                  <a:latin typeface="Tw Cen MT"/>
                </a:rPr>
                <a:t> </a:t>
              </a:r>
              <a:endParaRPr lang="fr-FR" sz="2000" b="0" strike="noStrike" spc="-1" dirty="0">
                <a:latin typeface="Arial"/>
              </a:endParaRPr>
            </a:p>
          </p:txBody>
        </p:sp>
        <p:sp>
          <p:nvSpPr>
            <p:cNvPr id="87" name="CustomShape 6"/>
            <p:cNvSpPr/>
            <p:nvPr/>
          </p:nvSpPr>
          <p:spPr>
            <a:xfrm rot="19500000">
              <a:off x="5754240" y="2668680"/>
              <a:ext cx="2092680" cy="651600"/>
            </a:xfrm>
            <a:prstGeom prst="lef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88" name="CustomShape 7"/>
            <p:cNvSpPr/>
            <p:nvPr/>
          </p:nvSpPr>
          <p:spPr>
            <a:xfrm>
              <a:off x="6571440" y="1524960"/>
              <a:ext cx="2173320" cy="173844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88920" tIns="88920" rIns="38160" bIns="8928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fr-FR" sz="2000" b="0" strike="noStrike" spc="-1">
                  <a:solidFill>
                    <a:srgbClr val="FFFFFF"/>
                  </a:solidFill>
                  <a:latin typeface="Tw Cen MT"/>
                </a:rPr>
                <a:t>La mise en réseau </a:t>
              </a:r>
              <a:endParaRPr lang="fr-FR" sz="2000" b="0" strike="noStrike" spc="-1">
                <a:latin typeface="Arial"/>
              </a:endParaRPr>
            </a:p>
          </p:txBody>
        </p:sp>
      </p:grpSp>
      <p:grpSp>
        <p:nvGrpSpPr>
          <p:cNvPr id="89" name="Group 8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90" name="Group 9"/>
          <p:cNvGrpSpPr/>
          <p:nvPr/>
        </p:nvGrpSpPr>
        <p:grpSpPr>
          <a:xfrm>
            <a:off x="1118520" y="4781520"/>
            <a:ext cx="7602120" cy="1984680"/>
            <a:chOff x="1118520" y="4781520"/>
            <a:chExt cx="7602120" cy="1984680"/>
          </a:xfrm>
        </p:grpSpPr>
        <p:sp>
          <p:nvSpPr>
            <p:cNvPr id="91" name="CustomShape 10"/>
            <p:cNvSpPr/>
            <p:nvPr/>
          </p:nvSpPr>
          <p:spPr>
            <a:xfrm>
              <a:off x="1118520" y="4822200"/>
              <a:ext cx="2831760" cy="190332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1" strike="noStrike" spc="-1">
                  <a:solidFill>
                    <a:srgbClr val="FFFFFF"/>
                  </a:solidFill>
                  <a:latin typeface="Tw Cen MT"/>
                </a:rPr>
                <a:t>Proposition : </a:t>
              </a:r>
              <a:r>
                <a:rPr lang="fr-FR" sz="1700" b="0" strike="noStrike" spc="-1">
                  <a:solidFill>
                    <a:srgbClr val="FFFFFF"/>
                  </a:solidFill>
                  <a:latin typeface="Tw Cen MT"/>
                </a:rPr>
                <a:t>Étendre le Carrefour du Lien Social à l’ensemble de la ville.</a:t>
              </a:r>
              <a:endParaRPr lang="fr-FR" sz="1700" b="0" strike="noStrike" spc="-1">
                <a:latin typeface="Arial"/>
              </a:endParaRPr>
            </a:p>
          </p:txBody>
        </p:sp>
        <p:sp>
          <p:nvSpPr>
            <p:cNvPr id="92" name="CustomShape 11"/>
            <p:cNvSpPr/>
            <p:nvPr/>
          </p:nvSpPr>
          <p:spPr>
            <a:xfrm>
              <a:off x="5553000" y="4781520"/>
              <a:ext cx="3167640" cy="198468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595"/>
                </a:spcAft>
              </a:pPr>
              <a:r>
                <a:rPr lang="fr-FR" sz="1700" b="0" strike="noStrike" spc="-1">
                  <a:solidFill>
                    <a:srgbClr val="FFFFFF"/>
                  </a:solidFill>
                  <a:latin typeface="Tw Cen MT"/>
                </a:rPr>
                <a:t>Favoriser les rencontres et la mise en réseau des acteurs des autres secteurs intéressés par la prévention de l’isolement.</a:t>
              </a:r>
              <a:endParaRPr lang="fr-FR" sz="1700" b="0" strike="noStrike" spc="-1">
                <a:latin typeface="Arial"/>
              </a:endParaRPr>
            </a:p>
          </p:txBody>
        </p:sp>
      </p:grpSp>
      <p:grpSp>
        <p:nvGrpSpPr>
          <p:cNvPr id="93" name="Group 12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FF0000"/>
                </a:solidFill>
                <a:latin typeface="Times New Roman"/>
                <a:ea typeface="Times New Roman"/>
              </a:rPr>
              <a:t>I - De manière préventive pour l’ensemble de la population de la ville (prévention primaire).</a:t>
            </a:r>
            <a:endParaRPr lang="fr-FR" sz="2400" b="0" strike="noStrike" spc="-1">
              <a:latin typeface="Arial"/>
            </a:endParaRPr>
          </a:p>
        </p:txBody>
      </p:sp>
      <p:grpSp>
        <p:nvGrpSpPr>
          <p:cNvPr id="95" name="Group 2"/>
          <p:cNvGrpSpPr/>
          <p:nvPr/>
        </p:nvGrpSpPr>
        <p:grpSpPr>
          <a:xfrm>
            <a:off x="315000" y="4632840"/>
            <a:ext cx="4601880" cy="2092680"/>
            <a:chOff x="315000" y="4632840"/>
            <a:chExt cx="4601880" cy="2092680"/>
          </a:xfrm>
        </p:grpSpPr>
        <p:sp>
          <p:nvSpPr>
            <p:cNvPr id="96" name="CustomShape 3"/>
            <p:cNvSpPr/>
            <p:nvPr/>
          </p:nvSpPr>
          <p:spPr>
            <a:xfrm>
              <a:off x="315000" y="4632840"/>
              <a:ext cx="4601880" cy="209268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fr-FR" sz="1900" b="1" strike="noStrike" spc="-1" dirty="0">
                  <a:solidFill>
                    <a:srgbClr val="FFFFFF"/>
                  </a:solidFill>
                  <a:latin typeface="Tw Cen MT"/>
                </a:rPr>
                <a:t>Propositions : </a:t>
              </a:r>
              <a:r>
                <a:rPr lang="fr-FR" sz="1900" b="0" strike="noStrike" spc="-1" dirty="0">
                  <a:solidFill>
                    <a:srgbClr val="FFFFFF"/>
                  </a:solidFill>
                  <a:latin typeface="Tw Cen MT"/>
                </a:rPr>
                <a:t>Favoriser les dynamiques de réseaux de parents autour de l’école par (aide aux devoirs, projets d’école des parents, promotion des pédibus...)</a:t>
              </a:r>
              <a:endParaRPr lang="fr-FR" sz="1900" b="0" strike="noStrike" spc="-1" dirty="0">
                <a:latin typeface="Arial"/>
              </a:endParaRPr>
            </a:p>
          </p:txBody>
        </p:sp>
      </p:grpSp>
      <p:grpSp>
        <p:nvGrpSpPr>
          <p:cNvPr id="97" name="Group 4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98" name="CustomShape 5"/>
          <p:cNvSpPr/>
          <p:nvPr/>
        </p:nvSpPr>
        <p:spPr>
          <a:xfrm>
            <a:off x="132120" y="1488960"/>
            <a:ext cx="4200840" cy="459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fr-FR" sz="2400" b="0" u="sng" strike="noStrike" spc="-1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Auprès des familles avec enfants</a:t>
            </a:r>
            <a:endParaRPr lang="fr-FR" sz="2400" b="0" strike="noStrike" spc="-1">
              <a:latin typeface="Arial"/>
            </a:endParaRPr>
          </a:p>
        </p:txBody>
      </p:sp>
      <p:grpSp>
        <p:nvGrpSpPr>
          <p:cNvPr id="99" name="Group 6"/>
          <p:cNvGrpSpPr/>
          <p:nvPr/>
        </p:nvGrpSpPr>
        <p:grpSpPr>
          <a:xfrm>
            <a:off x="-53640" y="1352880"/>
            <a:ext cx="9187200" cy="4275360"/>
            <a:chOff x="-53640" y="1352880"/>
            <a:chExt cx="9187200" cy="4275360"/>
          </a:xfrm>
        </p:grpSpPr>
        <p:sp>
          <p:nvSpPr>
            <p:cNvPr id="100" name="CustomShape 7"/>
            <p:cNvSpPr/>
            <p:nvPr/>
          </p:nvSpPr>
          <p:spPr>
            <a:xfrm>
              <a:off x="627120" y="1352880"/>
              <a:ext cx="7826040" cy="427536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>
                <a:tint val="4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101" name="CustomShape 8"/>
            <p:cNvSpPr/>
            <p:nvPr/>
          </p:nvSpPr>
          <p:spPr>
            <a:xfrm>
              <a:off x="-53640" y="2635560"/>
              <a:ext cx="2963160" cy="1710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52280" tIns="152280" rIns="68760" bIns="152280" anchor="ctr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sz="1800" b="1" strike="noStrike" spc="-1">
                  <a:solidFill>
                    <a:srgbClr val="FFFFFF"/>
                  </a:solidFill>
                  <a:latin typeface="Tw Cen MT"/>
                </a:rPr>
                <a:t>Avoir des enfants </a:t>
              </a:r>
              <a:endParaRPr lang="fr-FR" sz="1800" b="0" strike="noStrike" spc="-1">
                <a:latin typeface="Arial"/>
              </a:endParaRPr>
            </a:p>
          </p:txBody>
        </p:sp>
        <p:sp>
          <p:nvSpPr>
            <p:cNvPr id="102" name="CustomShape 9"/>
            <p:cNvSpPr/>
            <p:nvPr/>
          </p:nvSpPr>
          <p:spPr>
            <a:xfrm>
              <a:off x="3058560" y="2635560"/>
              <a:ext cx="2963160" cy="1710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52280" tIns="152280" rIns="68760" bIns="152280" anchor="ctr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sz="1800" b="1" strike="noStrike" spc="-1">
                  <a:solidFill>
                    <a:srgbClr val="FFFFFF"/>
                  </a:solidFill>
                  <a:latin typeface="Tw Cen MT"/>
                </a:rPr>
                <a:t>favorise aussi la sociabilisation des familles et des individus</a:t>
              </a:r>
              <a:r>
                <a:rPr lang="fr-FR" sz="1800" b="0" strike="noStrike" spc="-1">
                  <a:solidFill>
                    <a:srgbClr val="FFFFFF"/>
                  </a:solidFill>
                  <a:latin typeface="Tw Cen MT"/>
                </a:rPr>
                <a:t>. </a:t>
              </a:r>
              <a:endParaRPr lang="fr-FR" sz="1800" b="0" strike="noStrike" spc="-1">
                <a:latin typeface="Arial"/>
              </a:endParaRPr>
            </a:p>
          </p:txBody>
        </p:sp>
        <p:sp>
          <p:nvSpPr>
            <p:cNvPr id="103" name="CustomShape 10"/>
            <p:cNvSpPr/>
            <p:nvPr/>
          </p:nvSpPr>
          <p:spPr>
            <a:xfrm>
              <a:off x="6170400" y="2635560"/>
              <a:ext cx="2963160" cy="17100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52280" tIns="152280" rIns="68760" bIns="152280" anchor="ctr"/>
            <a:lstStyle/>
            <a:p>
              <a:pPr algn="ctr">
                <a:lnSpc>
                  <a:spcPct val="90000"/>
                </a:lnSpc>
                <a:spcAft>
                  <a:spcPts val="629"/>
                </a:spcAft>
              </a:pPr>
              <a:r>
                <a:rPr lang="fr-FR" sz="1800" b="0" strike="noStrike" spc="-1">
                  <a:solidFill>
                    <a:srgbClr val="FFFFFF"/>
                  </a:solidFill>
                  <a:latin typeface="Tw Cen MT"/>
                </a:rPr>
                <a:t>Les initiatives basées sur le partage, la mise en commun ou les réseaux d’échanges qui tendent actuellement à se développer doivent être encouragées.</a:t>
              </a:r>
              <a:endParaRPr lang="fr-FR" sz="1800" b="0" strike="noStrike" spc="-1">
                <a:latin typeface="Arial"/>
              </a:endParaRPr>
            </a:p>
          </p:txBody>
        </p:sp>
      </p:grpSp>
      <p:grpSp>
        <p:nvGrpSpPr>
          <p:cNvPr id="104" name="Group 11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FF0000"/>
                </a:solidFill>
                <a:latin typeface="Times New Roman"/>
                <a:ea typeface="Times New Roman"/>
              </a:rPr>
              <a:t>I - De manière préventive pour l’ensemble de la population de la ville (prévention primaire).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32120" y="1488960"/>
            <a:ext cx="4200840" cy="459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fr-FR" sz="2400" b="0" u="sng" strike="noStrike" spc="-1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Auprès des familles avec enfants</a:t>
            </a:r>
            <a:endParaRPr lang="fr-FR" sz="2400" b="0" strike="noStrike" spc="-1">
              <a:latin typeface="Arial"/>
            </a:endParaRPr>
          </a:p>
        </p:txBody>
      </p:sp>
      <p:grpSp>
        <p:nvGrpSpPr>
          <p:cNvPr id="107" name="Group 3"/>
          <p:cNvGrpSpPr/>
          <p:nvPr/>
        </p:nvGrpSpPr>
        <p:grpSpPr>
          <a:xfrm>
            <a:off x="7920" y="1936800"/>
            <a:ext cx="8985600" cy="2283120"/>
            <a:chOff x="7920" y="1936800"/>
            <a:chExt cx="8985600" cy="2283120"/>
          </a:xfrm>
        </p:grpSpPr>
        <p:sp>
          <p:nvSpPr>
            <p:cNvPr id="108" name="CustomShape 4"/>
            <p:cNvSpPr/>
            <p:nvPr/>
          </p:nvSpPr>
          <p:spPr>
            <a:xfrm>
              <a:off x="7920" y="1936800"/>
              <a:ext cx="2364480" cy="2283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43280" tIns="143280" rIns="76320" bIns="14328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fr-FR" sz="2000" b="0" strike="noStrike" spc="-1">
                  <a:solidFill>
                    <a:srgbClr val="FFFFFF"/>
                  </a:solidFill>
                  <a:latin typeface="Tw Cen MT"/>
                </a:rPr>
                <a:t>Des réseaux se créent autour de l’école, mais pas forcément partout.</a:t>
              </a:r>
              <a:endParaRPr lang="fr-FR" sz="2000" b="0" strike="noStrike" spc="-1">
                <a:latin typeface="Arial"/>
              </a:endParaRPr>
            </a:p>
          </p:txBody>
        </p:sp>
        <p:sp>
          <p:nvSpPr>
            <p:cNvPr id="109" name="CustomShape 5"/>
            <p:cNvSpPr/>
            <p:nvPr/>
          </p:nvSpPr>
          <p:spPr>
            <a:xfrm>
              <a:off x="2609280" y="2785320"/>
              <a:ext cx="501120" cy="58608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110" name="CustomShape 6"/>
            <p:cNvSpPr/>
            <p:nvPr/>
          </p:nvSpPr>
          <p:spPr>
            <a:xfrm>
              <a:off x="3318480" y="1936800"/>
              <a:ext cx="2364480" cy="2283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43280" tIns="143280" rIns="76320" bIns="14328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fr-FR" sz="2000" b="1" strike="noStrike" spc="-1">
                  <a:solidFill>
                    <a:srgbClr val="FFFFFF"/>
                  </a:solidFill>
                  <a:latin typeface="Tw Cen MT"/>
                </a:rPr>
                <a:t>Favoriser ces réseaux et les contacts entre familles peut être aussi du ressort de l’action du personnel des écoles</a:t>
              </a:r>
              <a:endParaRPr lang="fr-FR" sz="2000" b="0" strike="noStrike" spc="-1">
                <a:latin typeface="Arial"/>
              </a:endParaRPr>
            </a:p>
          </p:txBody>
        </p:sp>
        <p:sp>
          <p:nvSpPr>
            <p:cNvPr id="111" name="CustomShape 7"/>
            <p:cNvSpPr/>
            <p:nvPr/>
          </p:nvSpPr>
          <p:spPr>
            <a:xfrm>
              <a:off x="5919840" y="2785320"/>
              <a:ext cx="501120" cy="58608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tint val="60000"/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112" name="CustomShape 8"/>
            <p:cNvSpPr/>
            <p:nvPr/>
          </p:nvSpPr>
          <p:spPr>
            <a:xfrm>
              <a:off x="6629040" y="1936800"/>
              <a:ext cx="2364480" cy="2283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143280" tIns="143280" rIns="76320" bIns="14328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fr-FR" sz="2000" b="0" strike="noStrike" spc="-1">
                  <a:solidFill>
                    <a:srgbClr val="FFFFFF"/>
                  </a:solidFill>
                  <a:latin typeface="Tw Cen MT"/>
                </a:rPr>
                <a:t>Certaines de ces personnes pourraient servir de personnes relais pour repérer, informer et orienter les personnes en difficulté.</a:t>
              </a:r>
              <a:endParaRPr lang="fr-FR" sz="2000" b="0" strike="noStrike" spc="-1">
                <a:latin typeface="Arial"/>
              </a:endParaRPr>
            </a:p>
          </p:txBody>
        </p:sp>
      </p:grpSp>
      <p:grpSp>
        <p:nvGrpSpPr>
          <p:cNvPr id="113" name="Group 9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114" name="Group 10"/>
          <p:cNvGrpSpPr/>
          <p:nvPr/>
        </p:nvGrpSpPr>
        <p:grpSpPr>
          <a:xfrm>
            <a:off x="152280" y="4420800"/>
            <a:ext cx="8658000" cy="2063880"/>
            <a:chOff x="152280" y="4420800"/>
            <a:chExt cx="8658000" cy="2063880"/>
          </a:xfrm>
        </p:grpSpPr>
        <p:sp>
          <p:nvSpPr>
            <p:cNvPr id="115" name="CustomShape 11"/>
            <p:cNvSpPr/>
            <p:nvPr/>
          </p:nvSpPr>
          <p:spPr>
            <a:xfrm>
              <a:off x="152280" y="4420800"/>
              <a:ext cx="4836240" cy="206100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fr-FR" sz="2000" b="0" strike="noStrike" spc="-1">
                  <a:solidFill>
                    <a:srgbClr val="FFFFFF"/>
                  </a:solidFill>
                  <a:latin typeface="Tw Cen MT"/>
                </a:rPr>
                <a:t>Proposition : Sensibiliser les personnels des établissements scolaires sur l’isolement social de certaines familles d’enfants dont ils ont la charge. </a:t>
              </a:r>
              <a:endParaRPr lang="fr-FR" sz="2000" b="0" strike="noStrike" spc="-1">
                <a:latin typeface="Arial"/>
              </a:endParaRPr>
            </a:p>
          </p:txBody>
        </p:sp>
        <p:sp>
          <p:nvSpPr>
            <p:cNvPr id="116" name="CustomShape 12"/>
            <p:cNvSpPr/>
            <p:nvPr/>
          </p:nvSpPr>
          <p:spPr>
            <a:xfrm>
              <a:off x="4509000" y="4470480"/>
              <a:ext cx="4301280" cy="201420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fr-FR" sz="2000" b="0" strike="noStrike" spc="-1">
                  <a:solidFill>
                    <a:srgbClr val="FFFFFF"/>
                  </a:solidFill>
                  <a:latin typeface="Tw Cen MT"/>
                </a:rPr>
                <a:t>Les informer sur les relais existants, éventuellement sur les actions à mettre en œuvre pour rompre leur isolement social.</a:t>
              </a:r>
              <a:endParaRPr lang="fr-FR" sz="2000" b="0" strike="noStrike" spc="-1">
                <a:latin typeface="Arial"/>
              </a:endParaRPr>
            </a:p>
          </p:txBody>
        </p:sp>
      </p:grpSp>
      <p:grpSp>
        <p:nvGrpSpPr>
          <p:cNvPr id="117" name="Group 13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990720" y="457200"/>
            <a:ext cx="7543440" cy="825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fr-FR" sz="2400" b="1" strike="noStrike" spc="-1">
                <a:solidFill>
                  <a:srgbClr val="FF0000"/>
                </a:solidFill>
                <a:latin typeface="Times New Roman"/>
                <a:ea typeface="Times New Roman"/>
              </a:rPr>
              <a:t>I - De manière préventive pour l’ensemble de la population de la ville (prévention primaire).</a:t>
            </a:r>
            <a:endParaRPr lang="fr-FR" sz="2400" b="0" strike="noStrike" spc="-1"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132120" y="1488960"/>
            <a:ext cx="4200840" cy="459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fr-FR" sz="2400" b="0" u="sng" strike="noStrike" spc="-1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Auprès des familles avec enfants</a:t>
            </a:r>
            <a:endParaRPr lang="fr-FR" sz="2400" b="0" strike="noStrike" spc="-1">
              <a:latin typeface="Arial"/>
            </a:endParaRPr>
          </a:p>
        </p:txBody>
      </p:sp>
      <p:grpSp>
        <p:nvGrpSpPr>
          <p:cNvPr id="120" name="Group 3"/>
          <p:cNvGrpSpPr/>
          <p:nvPr/>
        </p:nvGrpSpPr>
        <p:grpSpPr>
          <a:xfrm>
            <a:off x="254160" y="2220840"/>
            <a:ext cx="5658480" cy="2263320"/>
            <a:chOff x="254160" y="2220840"/>
            <a:chExt cx="5658480" cy="2263320"/>
          </a:xfrm>
        </p:grpSpPr>
        <p:sp>
          <p:nvSpPr>
            <p:cNvPr id="121" name="CustomShape 4"/>
            <p:cNvSpPr/>
            <p:nvPr/>
          </p:nvSpPr>
          <p:spPr>
            <a:xfrm>
              <a:off x="254160" y="2220840"/>
              <a:ext cx="5658480" cy="2263320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94000"/>
                    <a:satMod val="100000"/>
                    <a:lumMod val="108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tint val="98000"/>
                    <a:shade val="100000"/>
                    <a:satMod val="100000"/>
                    <a:lumMod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72000"/>
                    <a:satMod val="120000"/>
                    <a:lumMod val="100000"/>
                  </a:schemeClr>
                </a:gs>
              </a:gsLst>
              <a:lin ang="5400000"/>
            </a:gradFill>
            <a:ln>
              <a:noFill/>
            </a:ln>
            <a:effectLst>
              <a:outerShdw blurRad="50800" dist="25400" dir="5400000" rotWithShape="0">
                <a:srgbClr val="000000">
                  <a:alpha val="2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280" tIns="22320" rIns="0" bIns="22320" anchor="ctr"/>
            <a:lstStyle/>
            <a:p>
              <a:pPr algn="ctr">
                <a:lnSpc>
                  <a:spcPct val="90000"/>
                </a:lnSpc>
                <a:spcAft>
                  <a:spcPts val="1225"/>
                </a:spcAft>
              </a:pPr>
              <a:r>
                <a:rPr lang="fr-FR" sz="2800" b="0" strike="noStrike" spc="-1" dirty="0">
                  <a:solidFill>
                    <a:srgbClr val="FFFFFF"/>
                  </a:solidFill>
                  <a:latin typeface="Tw Cen MT"/>
                </a:rPr>
                <a:t>D’autres initiatives pourraient être promues comme </a:t>
              </a:r>
              <a:r>
                <a:rPr lang="fr-FR" sz="2400" b="0" strike="noStrike" spc="-1" dirty="0">
                  <a:solidFill>
                    <a:srgbClr val="FFFFFF"/>
                  </a:solidFill>
                  <a:latin typeface="Tw Cen MT"/>
                </a:rPr>
                <a:t>les</a:t>
              </a:r>
              <a:r>
                <a:rPr lang="fr-FR" sz="2800" b="0" strike="noStrike" spc="-1" dirty="0">
                  <a:solidFill>
                    <a:srgbClr val="FFFFFF"/>
                  </a:solidFill>
                  <a:latin typeface="Tw Cen MT"/>
                </a:rPr>
                <a:t> réseaux de mamies solidaires.</a:t>
              </a:r>
              <a:endParaRPr lang="fr-FR" sz="2800" b="0" strike="noStrike" spc="-1" dirty="0">
                <a:latin typeface="Arial"/>
              </a:endParaRPr>
            </a:p>
          </p:txBody>
        </p:sp>
      </p:grpSp>
      <p:grpSp>
        <p:nvGrpSpPr>
          <p:cNvPr id="122" name="Group 5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grpSp>
        <p:nvGrpSpPr>
          <p:cNvPr id="123" name="Group 6"/>
          <p:cNvGrpSpPr/>
          <p:nvPr/>
        </p:nvGrpSpPr>
        <p:grpSpPr>
          <a:xfrm>
            <a:off x="4927320" y="3840480"/>
            <a:ext cx="3789360" cy="2559960"/>
            <a:chOff x="4927320" y="3840480"/>
            <a:chExt cx="3789360" cy="2559960"/>
          </a:xfrm>
        </p:grpSpPr>
        <p:sp>
          <p:nvSpPr>
            <p:cNvPr id="124" name="CustomShape 7"/>
            <p:cNvSpPr/>
            <p:nvPr/>
          </p:nvSpPr>
          <p:spPr>
            <a:xfrm>
              <a:off x="4927320" y="3840480"/>
              <a:ext cx="3789360" cy="255996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lt1"/>
              </a:solidFill>
              <a:rou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/>
          </p:style>
          <p:txBody>
            <a:bodyPr lIns="0" tIns="0" rIns="0" bIns="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fr-FR" sz="1900" b="1" strike="noStrike" spc="-1" dirty="0">
                  <a:solidFill>
                    <a:srgbClr val="FFFFFF"/>
                  </a:solidFill>
                  <a:latin typeface="Tw Cen MT"/>
                </a:rPr>
                <a:t>Proposition : Favoriser la mise en place de services de garde d’enfants basés sur des réseaux de proximité</a:t>
              </a:r>
              <a:r>
                <a:rPr lang="fr-FR" sz="1900" b="0" strike="noStrike" spc="-1" dirty="0">
                  <a:solidFill>
                    <a:srgbClr val="FFFFFF"/>
                  </a:solidFill>
                  <a:latin typeface="Tw Cen MT"/>
                </a:rPr>
                <a:t> </a:t>
              </a:r>
              <a:r>
                <a:rPr lang="fr-FR" sz="1900" b="1" strike="noStrike" spc="-1" dirty="0">
                  <a:solidFill>
                    <a:srgbClr val="FFFFFF"/>
                  </a:solidFill>
                  <a:latin typeface="Tw Cen MT"/>
                </a:rPr>
                <a:t>du type mamies solidaires, Baby-Sitting (BIJ) ou Voisins Solidaires.</a:t>
              </a:r>
              <a:endParaRPr lang="fr-FR" sz="1900" b="0" strike="noStrike" spc="-1" dirty="0">
                <a:latin typeface="Arial"/>
              </a:endParaRPr>
            </a:p>
          </p:txBody>
        </p:sp>
      </p:grpSp>
      <p:grpSp>
        <p:nvGrpSpPr>
          <p:cNvPr id="125" name="Group 8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6694</TotalTime>
  <Words>2123</Words>
  <Application>Microsoft Office PowerPoint</Application>
  <PresentationFormat>Affichage à l'écran (4:3)</PresentationFormat>
  <Paragraphs>149</Paragraphs>
  <Slides>24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Symbol</vt:lpstr>
      <vt:lpstr>Times New Roman</vt:lpstr>
      <vt:lpstr>Tw Cen MT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james kuperminc</dc:creator>
  <dc:description/>
  <cp:lastModifiedBy>Estelle VERMEULIN</cp:lastModifiedBy>
  <cp:revision>76</cp:revision>
  <dcterms:created xsi:type="dcterms:W3CDTF">2014-01-10T09:35:30Z</dcterms:created>
  <dcterms:modified xsi:type="dcterms:W3CDTF">2020-09-15T13:42:23Z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15.0029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24</vt:i4>
  </property>
  <property fmtid="{D5CDD505-2E9C-101B-9397-08002B2CF9AE}" pid="8" name="PresentationFormat">
    <vt:lpwstr>Présentation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24</vt:i4>
  </property>
</Properties>
</file>