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42"/>
    <p:restoredTop sz="93415"/>
  </p:normalViewPr>
  <p:slideViewPr>
    <p:cSldViewPr snapToGrid="0" snapToObjects="1">
      <p:cViewPr>
        <p:scale>
          <a:sx n="50" d="100"/>
          <a:sy n="50" d="100"/>
        </p:scale>
        <p:origin x="-100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B2C3E-8BC0-0349-8E1C-8BB54EBA327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3FEF19-2C69-B749-9716-FADF605E3B5D}">
      <dgm:prSet phldrT="[Texte]"/>
      <dgm:spPr/>
      <dgm:t>
        <a:bodyPr/>
        <a:lstStyle/>
        <a:p>
          <a:r>
            <a:rPr lang="fr-FR" dirty="0" smtClean="0"/>
            <a:t>Plan chronologique</a:t>
          </a:r>
          <a:endParaRPr lang="fr-FR" dirty="0"/>
        </a:p>
      </dgm:t>
    </dgm:pt>
    <dgm:pt modelId="{D4A4EDF0-5DBE-904B-9E43-B8B3E9472D01}" type="parTrans" cxnId="{B3CA24BF-E94C-774E-8AAA-CC76925BFAD2}">
      <dgm:prSet/>
      <dgm:spPr/>
      <dgm:t>
        <a:bodyPr/>
        <a:lstStyle/>
        <a:p>
          <a:endParaRPr lang="fr-FR"/>
        </a:p>
      </dgm:t>
    </dgm:pt>
    <dgm:pt modelId="{70F890FA-8B9C-F045-8A2D-5E19DBC0673B}" type="sibTrans" cxnId="{B3CA24BF-E94C-774E-8AAA-CC76925BFAD2}">
      <dgm:prSet/>
      <dgm:spPr/>
      <dgm:t>
        <a:bodyPr/>
        <a:lstStyle/>
        <a:p>
          <a:endParaRPr lang="fr-FR"/>
        </a:p>
      </dgm:t>
    </dgm:pt>
    <dgm:pt modelId="{2A8511FC-10DD-8345-8C54-C9235ECFFF80}">
      <dgm:prSet phldrT="[Texte]"/>
      <dgm:spPr/>
      <dgm:t>
        <a:bodyPr/>
        <a:lstStyle/>
        <a:p>
          <a:r>
            <a:rPr lang="fr-FR" dirty="0" smtClean="0"/>
            <a:t>Retrace les différentes expériences (en partant de la plus récente)</a:t>
          </a:r>
          <a:endParaRPr lang="fr-FR" dirty="0"/>
        </a:p>
      </dgm:t>
    </dgm:pt>
    <dgm:pt modelId="{E12F211F-6A41-384F-AE3B-1B653981E5D4}" type="parTrans" cxnId="{18862D6D-4421-184F-9907-9898C7EA6A91}">
      <dgm:prSet/>
      <dgm:spPr/>
      <dgm:t>
        <a:bodyPr/>
        <a:lstStyle/>
        <a:p>
          <a:endParaRPr lang="fr-FR"/>
        </a:p>
      </dgm:t>
    </dgm:pt>
    <dgm:pt modelId="{B2650590-4BEB-8E49-895F-84DBC8497918}" type="sibTrans" cxnId="{18862D6D-4421-184F-9907-9898C7EA6A91}">
      <dgm:prSet/>
      <dgm:spPr/>
      <dgm:t>
        <a:bodyPr/>
        <a:lstStyle/>
        <a:p>
          <a:endParaRPr lang="fr-FR"/>
        </a:p>
      </dgm:t>
    </dgm:pt>
    <dgm:pt modelId="{9C7ECFC7-95E9-1D4D-834D-A18CC97E752D}">
      <dgm:prSet phldrT="[Texte]"/>
      <dgm:spPr/>
      <dgm:t>
        <a:bodyPr/>
        <a:lstStyle/>
        <a:p>
          <a:r>
            <a:rPr lang="fr-FR" dirty="0" smtClean="0"/>
            <a:t>Point faible : les périodes sans activités</a:t>
          </a:r>
          <a:endParaRPr lang="fr-FR" dirty="0"/>
        </a:p>
      </dgm:t>
    </dgm:pt>
    <dgm:pt modelId="{46BB6590-79FB-CC49-9D90-82B3327E48DF}" type="parTrans" cxnId="{4E40611F-E4FF-3248-86EF-6F4AA6A778EF}">
      <dgm:prSet/>
      <dgm:spPr/>
      <dgm:t>
        <a:bodyPr/>
        <a:lstStyle/>
        <a:p>
          <a:endParaRPr lang="fr-FR"/>
        </a:p>
      </dgm:t>
    </dgm:pt>
    <dgm:pt modelId="{C833D598-05F8-1441-B659-E186F3560EAF}" type="sibTrans" cxnId="{4E40611F-E4FF-3248-86EF-6F4AA6A778EF}">
      <dgm:prSet/>
      <dgm:spPr/>
      <dgm:t>
        <a:bodyPr/>
        <a:lstStyle/>
        <a:p>
          <a:endParaRPr lang="fr-FR"/>
        </a:p>
      </dgm:t>
    </dgm:pt>
    <dgm:pt modelId="{7E85E5E4-1F00-E14F-B2D7-5AFAF69DD4BB}">
      <dgm:prSet phldrT="[Texte]"/>
      <dgm:spPr/>
      <dgm:t>
        <a:bodyPr/>
        <a:lstStyle/>
        <a:p>
          <a:r>
            <a:rPr lang="fr-FR" dirty="0" smtClean="0"/>
            <a:t>Plan fonctionnel</a:t>
          </a:r>
          <a:endParaRPr lang="fr-FR" dirty="0"/>
        </a:p>
      </dgm:t>
    </dgm:pt>
    <dgm:pt modelId="{CEAFCA05-E200-AF48-BE72-55B564F5BE27}" type="parTrans" cxnId="{DB4D2C34-734D-ED4F-93F6-132FB9B8A2F9}">
      <dgm:prSet/>
      <dgm:spPr/>
      <dgm:t>
        <a:bodyPr/>
        <a:lstStyle/>
        <a:p>
          <a:endParaRPr lang="fr-FR"/>
        </a:p>
      </dgm:t>
    </dgm:pt>
    <dgm:pt modelId="{6491F1E3-9322-AC4A-8FAE-34D2B0D47187}" type="sibTrans" cxnId="{DB4D2C34-734D-ED4F-93F6-132FB9B8A2F9}">
      <dgm:prSet/>
      <dgm:spPr/>
      <dgm:t>
        <a:bodyPr/>
        <a:lstStyle/>
        <a:p>
          <a:endParaRPr lang="fr-FR"/>
        </a:p>
      </dgm:t>
    </dgm:pt>
    <dgm:pt modelId="{FF6C420E-F09C-0C4B-A714-11607E13ABBE}">
      <dgm:prSet phldrT="[Texte]"/>
      <dgm:spPr/>
      <dgm:t>
        <a:bodyPr/>
        <a:lstStyle/>
        <a:p>
          <a:r>
            <a:rPr lang="fr-FR" dirty="0" smtClean="0"/>
            <a:t>Organisation du CV en catégories</a:t>
          </a:r>
          <a:endParaRPr lang="fr-FR" dirty="0"/>
        </a:p>
      </dgm:t>
    </dgm:pt>
    <dgm:pt modelId="{AECCDD91-8055-FD49-8BDA-BECAFD6691EA}" type="parTrans" cxnId="{A882FA36-84EA-B747-B575-B9981C919351}">
      <dgm:prSet/>
      <dgm:spPr/>
      <dgm:t>
        <a:bodyPr/>
        <a:lstStyle/>
        <a:p>
          <a:endParaRPr lang="fr-FR"/>
        </a:p>
      </dgm:t>
    </dgm:pt>
    <dgm:pt modelId="{34609F5E-16FA-B448-BD8B-44F48D27A7C2}" type="sibTrans" cxnId="{A882FA36-84EA-B747-B575-B9981C919351}">
      <dgm:prSet/>
      <dgm:spPr/>
      <dgm:t>
        <a:bodyPr/>
        <a:lstStyle/>
        <a:p>
          <a:endParaRPr lang="fr-FR"/>
        </a:p>
      </dgm:t>
    </dgm:pt>
    <dgm:pt modelId="{E73FBA51-AF54-F343-BEF0-3A6E76DD7C96}">
      <dgm:prSet phldrT="[Texte]"/>
      <dgm:spPr/>
      <dgm:t>
        <a:bodyPr/>
        <a:lstStyle/>
        <a:p>
          <a:r>
            <a:rPr lang="fr-FR" dirty="0" smtClean="0"/>
            <a:t>Mise en évidence des expériences et compétences</a:t>
          </a:r>
          <a:endParaRPr lang="fr-FR" dirty="0"/>
        </a:p>
      </dgm:t>
    </dgm:pt>
    <dgm:pt modelId="{606ED2EE-EFFD-C44E-B663-F7D41D633300}" type="parTrans" cxnId="{D95522B9-AAAE-C442-8681-86FA0C6F35A8}">
      <dgm:prSet/>
      <dgm:spPr/>
      <dgm:t>
        <a:bodyPr/>
        <a:lstStyle/>
        <a:p>
          <a:endParaRPr lang="fr-FR"/>
        </a:p>
      </dgm:t>
    </dgm:pt>
    <dgm:pt modelId="{2D3E78A3-9BEA-1645-986B-609E61607259}" type="sibTrans" cxnId="{D95522B9-AAAE-C442-8681-86FA0C6F35A8}">
      <dgm:prSet/>
      <dgm:spPr/>
      <dgm:t>
        <a:bodyPr/>
        <a:lstStyle/>
        <a:p>
          <a:endParaRPr lang="fr-FR"/>
        </a:p>
      </dgm:t>
    </dgm:pt>
    <dgm:pt modelId="{868186B0-D1D0-B54A-A18F-17B01426CA48}">
      <dgm:prSet phldrT="[Texte]"/>
      <dgm:spPr/>
      <dgm:t>
        <a:bodyPr/>
        <a:lstStyle/>
        <a:p>
          <a:r>
            <a:rPr lang="fr-FR" dirty="0" smtClean="0"/>
            <a:t>Plan Mixte</a:t>
          </a:r>
          <a:endParaRPr lang="fr-FR" dirty="0"/>
        </a:p>
      </dgm:t>
    </dgm:pt>
    <dgm:pt modelId="{D29F8E67-5912-6A45-92C4-59FC45B2E46A}" type="parTrans" cxnId="{7E41BAA3-8633-0140-992B-D577AF80DC5E}">
      <dgm:prSet/>
      <dgm:spPr/>
      <dgm:t>
        <a:bodyPr/>
        <a:lstStyle/>
        <a:p>
          <a:endParaRPr lang="fr-FR"/>
        </a:p>
      </dgm:t>
    </dgm:pt>
    <dgm:pt modelId="{1588449F-A425-4A4A-AE16-CE8CE95CA7FE}" type="sibTrans" cxnId="{7E41BAA3-8633-0140-992B-D577AF80DC5E}">
      <dgm:prSet/>
      <dgm:spPr/>
      <dgm:t>
        <a:bodyPr/>
        <a:lstStyle/>
        <a:p>
          <a:endParaRPr lang="fr-FR"/>
        </a:p>
      </dgm:t>
    </dgm:pt>
    <dgm:pt modelId="{0C9C6BA5-C281-1A4A-B6AD-9A5DA65DA64D}">
      <dgm:prSet phldrT="[Texte]"/>
      <dgm:spPr/>
      <dgm:t>
        <a:bodyPr/>
        <a:lstStyle/>
        <a:p>
          <a:r>
            <a:rPr lang="fr-FR" dirty="0" smtClean="0"/>
            <a:t>Combine les 2 présentations</a:t>
          </a:r>
          <a:endParaRPr lang="fr-FR" dirty="0"/>
        </a:p>
      </dgm:t>
    </dgm:pt>
    <dgm:pt modelId="{9C186E33-6199-1A48-9815-6AD2F7AADD8E}" type="parTrans" cxnId="{58EAD8AF-8BE7-5742-B30B-736E14132962}">
      <dgm:prSet/>
      <dgm:spPr/>
      <dgm:t>
        <a:bodyPr/>
        <a:lstStyle/>
        <a:p>
          <a:endParaRPr lang="fr-FR"/>
        </a:p>
      </dgm:t>
    </dgm:pt>
    <dgm:pt modelId="{6C90EC11-CB11-D347-A307-E6AF8D03A9AB}" type="sibTrans" cxnId="{58EAD8AF-8BE7-5742-B30B-736E14132962}">
      <dgm:prSet/>
      <dgm:spPr/>
      <dgm:t>
        <a:bodyPr/>
        <a:lstStyle/>
        <a:p>
          <a:endParaRPr lang="fr-FR"/>
        </a:p>
      </dgm:t>
    </dgm:pt>
    <dgm:pt modelId="{E7FE812B-E2C0-4C4A-881F-C6638E0ED06F}">
      <dgm:prSet phldrT="[Texte]"/>
      <dgm:spPr/>
      <dgm:t>
        <a:bodyPr/>
        <a:lstStyle/>
        <a:p>
          <a:r>
            <a:rPr lang="fr-FR" dirty="0" smtClean="0"/>
            <a:t>Valorisation des diplômes</a:t>
          </a:r>
          <a:endParaRPr lang="fr-FR" dirty="0"/>
        </a:p>
      </dgm:t>
    </dgm:pt>
    <dgm:pt modelId="{E1512B62-DD0F-4A4F-BFC2-0A530CD70E98}" type="parTrans" cxnId="{57565242-33BA-194E-BE8F-6D737BEE959C}">
      <dgm:prSet/>
      <dgm:spPr/>
      <dgm:t>
        <a:bodyPr/>
        <a:lstStyle/>
        <a:p>
          <a:endParaRPr lang="fr-FR"/>
        </a:p>
      </dgm:t>
    </dgm:pt>
    <dgm:pt modelId="{FBE3E11C-BAB5-FF40-8292-E1F113551346}" type="sibTrans" cxnId="{57565242-33BA-194E-BE8F-6D737BEE959C}">
      <dgm:prSet/>
      <dgm:spPr/>
      <dgm:t>
        <a:bodyPr/>
        <a:lstStyle/>
        <a:p>
          <a:endParaRPr lang="fr-FR"/>
        </a:p>
      </dgm:t>
    </dgm:pt>
    <dgm:pt modelId="{68B432D8-D46D-4D4A-9184-BE1E34AE96F4}" type="pres">
      <dgm:prSet presAssocID="{5A1B2C3E-8BC0-0349-8E1C-8BB54EBA32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100C44-5C9A-AB40-A8CC-6EF532811BEE}" type="pres">
      <dgm:prSet presAssocID="{0B3FEF19-2C69-B749-9716-FADF605E3B5D}" presName="composite" presStyleCnt="0"/>
      <dgm:spPr/>
    </dgm:pt>
    <dgm:pt modelId="{3E77F3C9-6921-7445-BBB9-BA0DEFC3822F}" type="pres">
      <dgm:prSet presAssocID="{0B3FEF19-2C69-B749-9716-FADF605E3B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D5F54F-6042-BF46-B55B-D0289DE806C7}" type="pres">
      <dgm:prSet presAssocID="{0B3FEF19-2C69-B749-9716-FADF605E3B5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C03221-93A8-6149-80CC-38DD8BE572F8}" type="pres">
      <dgm:prSet presAssocID="{70F890FA-8B9C-F045-8A2D-5E19DBC0673B}" presName="space" presStyleCnt="0"/>
      <dgm:spPr/>
    </dgm:pt>
    <dgm:pt modelId="{FAB1815D-C221-9844-A6AE-CD2F18AFE7E2}" type="pres">
      <dgm:prSet presAssocID="{7E85E5E4-1F00-E14F-B2D7-5AFAF69DD4BB}" presName="composite" presStyleCnt="0"/>
      <dgm:spPr/>
    </dgm:pt>
    <dgm:pt modelId="{5B3DEA7E-F4BD-A548-8409-D525C484B6C8}" type="pres">
      <dgm:prSet presAssocID="{7E85E5E4-1F00-E14F-B2D7-5AFAF69DD4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B835CA-44ED-204B-A329-68B0FA36CBC7}" type="pres">
      <dgm:prSet presAssocID="{7E85E5E4-1F00-E14F-B2D7-5AFAF69DD4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B9842C-1FC7-564C-830C-F100C80710C5}" type="pres">
      <dgm:prSet presAssocID="{6491F1E3-9322-AC4A-8FAE-34D2B0D47187}" presName="space" presStyleCnt="0"/>
      <dgm:spPr/>
    </dgm:pt>
    <dgm:pt modelId="{96F5A3B3-F959-4347-B453-5FEE8E6DA6AA}" type="pres">
      <dgm:prSet presAssocID="{868186B0-D1D0-B54A-A18F-17B01426CA48}" presName="composite" presStyleCnt="0"/>
      <dgm:spPr/>
    </dgm:pt>
    <dgm:pt modelId="{7BFD4BF3-A74A-574F-B5A9-EBA751CBBCE4}" type="pres">
      <dgm:prSet presAssocID="{868186B0-D1D0-B54A-A18F-17B01426CA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2C62F2-38AD-AE4B-BBBE-C7B0915AF174}" type="pres">
      <dgm:prSet presAssocID="{868186B0-D1D0-B54A-A18F-17B01426CA4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EAD8AF-8BE7-5742-B30B-736E14132962}" srcId="{868186B0-D1D0-B54A-A18F-17B01426CA48}" destId="{0C9C6BA5-C281-1A4A-B6AD-9A5DA65DA64D}" srcOrd="0" destOrd="0" parTransId="{9C186E33-6199-1A48-9815-6AD2F7AADD8E}" sibTransId="{6C90EC11-CB11-D347-A307-E6AF8D03A9AB}"/>
    <dgm:cxn modelId="{7E41BAA3-8633-0140-992B-D577AF80DC5E}" srcId="{5A1B2C3E-8BC0-0349-8E1C-8BB54EBA327C}" destId="{868186B0-D1D0-B54A-A18F-17B01426CA48}" srcOrd="2" destOrd="0" parTransId="{D29F8E67-5912-6A45-92C4-59FC45B2E46A}" sibTransId="{1588449F-A425-4A4A-AE16-CE8CE95CA7FE}"/>
    <dgm:cxn modelId="{AF8612E4-EBA4-0B43-B613-0819AFBD100D}" type="presOf" srcId="{0C9C6BA5-C281-1A4A-B6AD-9A5DA65DA64D}" destId="{8D2C62F2-38AD-AE4B-BBBE-C7B0915AF174}" srcOrd="0" destOrd="0" presId="urn:microsoft.com/office/officeart/2005/8/layout/hList1"/>
    <dgm:cxn modelId="{257F5812-7C42-DB41-8EE8-263B5BF56A1E}" type="presOf" srcId="{E73FBA51-AF54-F343-BEF0-3A6E76DD7C96}" destId="{70B835CA-44ED-204B-A329-68B0FA36CBC7}" srcOrd="0" destOrd="1" presId="urn:microsoft.com/office/officeart/2005/8/layout/hList1"/>
    <dgm:cxn modelId="{1D6ED354-82D4-4A4E-96A6-AC7524551A4C}" type="presOf" srcId="{E7FE812B-E2C0-4C4A-881F-C6638E0ED06F}" destId="{70B835CA-44ED-204B-A329-68B0FA36CBC7}" srcOrd="0" destOrd="2" presId="urn:microsoft.com/office/officeart/2005/8/layout/hList1"/>
    <dgm:cxn modelId="{5020AD70-7979-164C-BE4A-6474D507C742}" type="presOf" srcId="{0B3FEF19-2C69-B749-9716-FADF605E3B5D}" destId="{3E77F3C9-6921-7445-BBB9-BA0DEFC3822F}" srcOrd="0" destOrd="0" presId="urn:microsoft.com/office/officeart/2005/8/layout/hList1"/>
    <dgm:cxn modelId="{DB4D2C34-734D-ED4F-93F6-132FB9B8A2F9}" srcId="{5A1B2C3E-8BC0-0349-8E1C-8BB54EBA327C}" destId="{7E85E5E4-1F00-E14F-B2D7-5AFAF69DD4BB}" srcOrd="1" destOrd="0" parTransId="{CEAFCA05-E200-AF48-BE72-55B564F5BE27}" sibTransId="{6491F1E3-9322-AC4A-8FAE-34D2B0D47187}"/>
    <dgm:cxn modelId="{29952D4E-A962-C64F-BD62-F67D67B57D69}" type="presOf" srcId="{868186B0-D1D0-B54A-A18F-17B01426CA48}" destId="{7BFD4BF3-A74A-574F-B5A9-EBA751CBBCE4}" srcOrd="0" destOrd="0" presId="urn:microsoft.com/office/officeart/2005/8/layout/hList1"/>
    <dgm:cxn modelId="{57565242-33BA-194E-BE8F-6D737BEE959C}" srcId="{7E85E5E4-1F00-E14F-B2D7-5AFAF69DD4BB}" destId="{E7FE812B-E2C0-4C4A-881F-C6638E0ED06F}" srcOrd="2" destOrd="0" parTransId="{E1512B62-DD0F-4A4F-BFC2-0A530CD70E98}" sibTransId="{FBE3E11C-BAB5-FF40-8292-E1F113551346}"/>
    <dgm:cxn modelId="{358A832E-C340-E040-AF0C-CD7F13C73363}" type="presOf" srcId="{9C7ECFC7-95E9-1D4D-834D-A18CC97E752D}" destId="{0BD5F54F-6042-BF46-B55B-D0289DE806C7}" srcOrd="0" destOrd="1" presId="urn:microsoft.com/office/officeart/2005/8/layout/hList1"/>
    <dgm:cxn modelId="{BBDE62B4-A1F4-A74E-BB9B-3A2C9305B644}" type="presOf" srcId="{2A8511FC-10DD-8345-8C54-C9235ECFFF80}" destId="{0BD5F54F-6042-BF46-B55B-D0289DE806C7}" srcOrd="0" destOrd="0" presId="urn:microsoft.com/office/officeart/2005/8/layout/hList1"/>
    <dgm:cxn modelId="{D95522B9-AAAE-C442-8681-86FA0C6F35A8}" srcId="{7E85E5E4-1F00-E14F-B2D7-5AFAF69DD4BB}" destId="{E73FBA51-AF54-F343-BEF0-3A6E76DD7C96}" srcOrd="1" destOrd="0" parTransId="{606ED2EE-EFFD-C44E-B663-F7D41D633300}" sibTransId="{2D3E78A3-9BEA-1645-986B-609E61607259}"/>
    <dgm:cxn modelId="{18862D6D-4421-184F-9907-9898C7EA6A91}" srcId="{0B3FEF19-2C69-B749-9716-FADF605E3B5D}" destId="{2A8511FC-10DD-8345-8C54-C9235ECFFF80}" srcOrd="0" destOrd="0" parTransId="{E12F211F-6A41-384F-AE3B-1B653981E5D4}" sibTransId="{B2650590-4BEB-8E49-895F-84DBC8497918}"/>
    <dgm:cxn modelId="{EE8B3FBD-A9F9-2443-A8AD-88AB2026B01A}" type="presOf" srcId="{FF6C420E-F09C-0C4B-A714-11607E13ABBE}" destId="{70B835CA-44ED-204B-A329-68B0FA36CBC7}" srcOrd="0" destOrd="0" presId="urn:microsoft.com/office/officeart/2005/8/layout/hList1"/>
    <dgm:cxn modelId="{6FC31FDE-8637-454C-987F-FA14899FAD70}" type="presOf" srcId="{7E85E5E4-1F00-E14F-B2D7-5AFAF69DD4BB}" destId="{5B3DEA7E-F4BD-A548-8409-D525C484B6C8}" srcOrd="0" destOrd="0" presId="urn:microsoft.com/office/officeart/2005/8/layout/hList1"/>
    <dgm:cxn modelId="{A882FA36-84EA-B747-B575-B9981C919351}" srcId="{7E85E5E4-1F00-E14F-B2D7-5AFAF69DD4BB}" destId="{FF6C420E-F09C-0C4B-A714-11607E13ABBE}" srcOrd="0" destOrd="0" parTransId="{AECCDD91-8055-FD49-8BDA-BECAFD6691EA}" sibTransId="{34609F5E-16FA-B448-BD8B-44F48D27A7C2}"/>
    <dgm:cxn modelId="{2B31F42E-A2D5-0940-874C-BF739A5C32C1}" type="presOf" srcId="{5A1B2C3E-8BC0-0349-8E1C-8BB54EBA327C}" destId="{68B432D8-D46D-4D4A-9184-BE1E34AE96F4}" srcOrd="0" destOrd="0" presId="urn:microsoft.com/office/officeart/2005/8/layout/hList1"/>
    <dgm:cxn modelId="{4E40611F-E4FF-3248-86EF-6F4AA6A778EF}" srcId="{0B3FEF19-2C69-B749-9716-FADF605E3B5D}" destId="{9C7ECFC7-95E9-1D4D-834D-A18CC97E752D}" srcOrd="1" destOrd="0" parTransId="{46BB6590-79FB-CC49-9D90-82B3327E48DF}" sibTransId="{C833D598-05F8-1441-B659-E186F3560EAF}"/>
    <dgm:cxn modelId="{B3CA24BF-E94C-774E-8AAA-CC76925BFAD2}" srcId="{5A1B2C3E-8BC0-0349-8E1C-8BB54EBA327C}" destId="{0B3FEF19-2C69-B749-9716-FADF605E3B5D}" srcOrd="0" destOrd="0" parTransId="{D4A4EDF0-5DBE-904B-9E43-B8B3E9472D01}" sibTransId="{70F890FA-8B9C-F045-8A2D-5E19DBC0673B}"/>
    <dgm:cxn modelId="{75F476CB-88C4-434D-83EC-DE576307272F}" type="presParOf" srcId="{68B432D8-D46D-4D4A-9184-BE1E34AE96F4}" destId="{88100C44-5C9A-AB40-A8CC-6EF532811BEE}" srcOrd="0" destOrd="0" presId="urn:microsoft.com/office/officeart/2005/8/layout/hList1"/>
    <dgm:cxn modelId="{4AEFBA33-5C6D-FC4F-91E5-01C8D8029942}" type="presParOf" srcId="{88100C44-5C9A-AB40-A8CC-6EF532811BEE}" destId="{3E77F3C9-6921-7445-BBB9-BA0DEFC3822F}" srcOrd="0" destOrd="0" presId="urn:microsoft.com/office/officeart/2005/8/layout/hList1"/>
    <dgm:cxn modelId="{ACCEBD42-DFE4-2D47-892A-DD7997480A89}" type="presParOf" srcId="{88100C44-5C9A-AB40-A8CC-6EF532811BEE}" destId="{0BD5F54F-6042-BF46-B55B-D0289DE806C7}" srcOrd="1" destOrd="0" presId="urn:microsoft.com/office/officeart/2005/8/layout/hList1"/>
    <dgm:cxn modelId="{1B86CE24-182C-AE4D-8C04-5C48550D3C74}" type="presParOf" srcId="{68B432D8-D46D-4D4A-9184-BE1E34AE96F4}" destId="{D5C03221-93A8-6149-80CC-38DD8BE572F8}" srcOrd="1" destOrd="0" presId="urn:microsoft.com/office/officeart/2005/8/layout/hList1"/>
    <dgm:cxn modelId="{DBCE8747-984C-F540-9098-B9F5AC781C43}" type="presParOf" srcId="{68B432D8-D46D-4D4A-9184-BE1E34AE96F4}" destId="{FAB1815D-C221-9844-A6AE-CD2F18AFE7E2}" srcOrd="2" destOrd="0" presId="urn:microsoft.com/office/officeart/2005/8/layout/hList1"/>
    <dgm:cxn modelId="{1768AE61-94B1-8F4C-819E-6E89D77990E7}" type="presParOf" srcId="{FAB1815D-C221-9844-A6AE-CD2F18AFE7E2}" destId="{5B3DEA7E-F4BD-A548-8409-D525C484B6C8}" srcOrd="0" destOrd="0" presId="urn:microsoft.com/office/officeart/2005/8/layout/hList1"/>
    <dgm:cxn modelId="{EA5555B7-8824-1141-9447-93F5CC4A0CD2}" type="presParOf" srcId="{FAB1815D-C221-9844-A6AE-CD2F18AFE7E2}" destId="{70B835CA-44ED-204B-A329-68B0FA36CBC7}" srcOrd="1" destOrd="0" presId="urn:microsoft.com/office/officeart/2005/8/layout/hList1"/>
    <dgm:cxn modelId="{3B759208-F561-EC4D-9B85-C43F6D5A877B}" type="presParOf" srcId="{68B432D8-D46D-4D4A-9184-BE1E34AE96F4}" destId="{F6B9842C-1FC7-564C-830C-F100C80710C5}" srcOrd="3" destOrd="0" presId="urn:microsoft.com/office/officeart/2005/8/layout/hList1"/>
    <dgm:cxn modelId="{203399A2-CD56-334A-B65C-E4F71C9551A4}" type="presParOf" srcId="{68B432D8-D46D-4D4A-9184-BE1E34AE96F4}" destId="{96F5A3B3-F959-4347-B453-5FEE8E6DA6AA}" srcOrd="4" destOrd="0" presId="urn:microsoft.com/office/officeart/2005/8/layout/hList1"/>
    <dgm:cxn modelId="{78494DC0-C21E-D94E-97B5-F6689ACDC88A}" type="presParOf" srcId="{96F5A3B3-F959-4347-B453-5FEE8E6DA6AA}" destId="{7BFD4BF3-A74A-574F-B5A9-EBA751CBBCE4}" srcOrd="0" destOrd="0" presId="urn:microsoft.com/office/officeart/2005/8/layout/hList1"/>
    <dgm:cxn modelId="{2CDD151A-DD61-694F-A12B-A07B89467D08}" type="presParOf" srcId="{96F5A3B3-F959-4347-B453-5FEE8E6DA6AA}" destId="{8D2C62F2-38AD-AE4B-BBBE-C7B0915AF1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7F3C9-6921-7445-BBB9-BA0DEFC3822F}">
      <dsp:nvSpPr>
        <dsp:cNvPr id="0" name=""/>
        <dsp:cNvSpPr/>
      </dsp:nvSpPr>
      <dsp:spPr>
        <a:xfrm>
          <a:off x="3000" y="155096"/>
          <a:ext cx="2925365" cy="633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Plan chronologique</a:t>
          </a:r>
          <a:endParaRPr lang="fr-FR" sz="2200" kern="1200" dirty="0"/>
        </a:p>
      </dsp:txBody>
      <dsp:txXfrm>
        <a:off x="3000" y="155096"/>
        <a:ext cx="2925365" cy="633600"/>
      </dsp:txXfrm>
    </dsp:sp>
    <dsp:sp modelId="{0BD5F54F-6042-BF46-B55B-D0289DE806C7}">
      <dsp:nvSpPr>
        <dsp:cNvPr id="0" name=""/>
        <dsp:cNvSpPr/>
      </dsp:nvSpPr>
      <dsp:spPr>
        <a:xfrm>
          <a:off x="3000" y="788696"/>
          <a:ext cx="2925365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Retrace les différentes expériences (en partant de la plus récente)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Point faible : les périodes sans activités</a:t>
          </a:r>
          <a:endParaRPr lang="fr-FR" sz="2200" kern="1200" dirty="0"/>
        </a:p>
      </dsp:txBody>
      <dsp:txXfrm>
        <a:off x="3000" y="788696"/>
        <a:ext cx="2925365" cy="2374081"/>
      </dsp:txXfrm>
    </dsp:sp>
    <dsp:sp modelId="{5B3DEA7E-F4BD-A548-8409-D525C484B6C8}">
      <dsp:nvSpPr>
        <dsp:cNvPr id="0" name=""/>
        <dsp:cNvSpPr/>
      </dsp:nvSpPr>
      <dsp:spPr>
        <a:xfrm>
          <a:off x="3337917" y="155096"/>
          <a:ext cx="2925365" cy="633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Plan fonctionnel</a:t>
          </a:r>
          <a:endParaRPr lang="fr-FR" sz="2200" kern="1200" dirty="0"/>
        </a:p>
      </dsp:txBody>
      <dsp:txXfrm>
        <a:off x="3337917" y="155096"/>
        <a:ext cx="2925365" cy="633600"/>
      </dsp:txXfrm>
    </dsp:sp>
    <dsp:sp modelId="{70B835CA-44ED-204B-A329-68B0FA36CBC7}">
      <dsp:nvSpPr>
        <dsp:cNvPr id="0" name=""/>
        <dsp:cNvSpPr/>
      </dsp:nvSpPr>
      <dsp:spPr>
        <a:xfrm>
          <a:off x="3337917" y="788696"/>
          <a:ext cx="2925365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Organisation du CV en catégories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Mise en évidence des expériences et compétences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Valorisation des diplômes</a:t>
          </a:r>
          <a:endParaRPr lang="fr-FR" sz="2200" kern="1200" dirty="0"/>
        </a:p>
      </dsp:txBody>
      <dsp:txXfrm>
        <a:off x="3337917" y="788696"/>
        <a:ext cx="2925365" cy="2374081"/>
      </dsp:txXfrm>
    </dsp:sp>
    <dsp:sp modelId="{7BFD4BF3-A74A-574F-B5A9-EBA751CBBCE4}">
      <dsp:nvSpPr>
        <dsp:cNvPr id="0" name=""/>
        <dsp:cNvSpPr/>
      </dsp:nvSpPr>
      <dsp:spPr>
        <a:xfrm>
          <a:off x="6672833" y="155096"/>
          <a:ext cx="2925365" cy="633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Plan Mixte</a:t>
          </a:r>
          <a:endParaRPr lang="fr-FR" sz="2200" kern="1200" dirty="0"/>
        </a:p>
      </dsp:txBody>
      <dsp:txXfrm>
        <a:off x="6672833" y="155096"/>
        <a:ext cx="2925365" cy="633600"/>
      </dsp:txXfrm>
    </dsp:sp>
    <dsp:sp modelId="{8D2C62F2-38AD-AE4B-BBBE-C7B0915AF174}">
      <dsp:nvSpPr>
        <dsp:cNvPr id="0" name=""/>
        <dsp:cNvSpPr/>
      </dsp:nvSpPr>
      <dsp:spPr>
        <a:xfrm>
          <a:off x="6672833" y="788696"/>
          <a:ext cx="2925365" cy="2374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Combine les 2 présentations</a:t>
          </a:r>
          <a:endParaRPr lang="fr-FR" sz="2200" kern="1200" dirty="0"/>
        </a:p>
      </dsp:txBody>
      <dsp:txXfrm>
        <a:off x="6672833" y="788696"/>
        <a:ext cx="2925365" cy="237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D95B3-E217-0242-B535-9B094324493D}" type="datetimeFigureOut">
              <a:rPr lang="fr-FR" smtClean="0"/>
              <a:pPr/>
              <a:t>21/02/2020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218F-FE40-7645-AD01-2D627741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62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1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decv.fr/" TargetMode="External"/><Relationship Id="rId2" Type="http://schemas.openxmlformats.org/officeDocument/2006/relationships/hyperlink" Target="https://www.youtube.com/watch?v=5oHVIuNPtG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vwizard.fr/%0d" TargetMode="External"/><Relationship Id="rId4" Type="http://schemas.openxmlformats.org/officeDocument/2006/relationships/hyperlink" Target="https://www.moncvparfait.f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3600" y="1871132"/>
            <a:ext cx="7848600" cy="1515533"/>
          </a:xfrm>
        </p:spPr>
        <p:txBody>
          <a:bodyPr/>
          <a:lstStyle/>
          <a:p>
            <a:r>
              <a:rPr lang="fr-FR" dirty="0" smtClean="0"/>
              <a:t>Rédiger son CV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374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Conseils pour rédiger un CV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Optez pour une police </a:t>
            </a:r>
            <a:r>
              <a:rPr lang="fr-FR" b="1" dirty="0"/>
              <a:t>moderne et épurée</a:t>
            </a:r>
            <a:r>
              <a:rPr lang="fr-FR" dirty="0"/>
              <a:t>. Pour repère, </a:t>
            </a:r>
            <a:r>
              <a:rPr lang="fr-FR" b="1" dirty="0"/>
              <a:t>Arial</a:t>
            </a:r>
            <a:r>
              <a:rPr lang="fr-FR" dirty="0"/>
              <a:t> avec une </a:t>
            </a:r>
            <a:r>
              <a:rPr lang="fr-FR" b="1" dirty="0"/>
              <a:t>taille entre 10 et 12</a:t>
            </a:r>
            <a:r>
              <a:rPr lang="fr-FR" dirty="0"/>
              <a:t> convient </a:t>
            </a:r>
            <a:r>
              <a:rPr lang="fr-FR" dirty="0" smtClean="0"/>
              <a:t>parfaitement.</a:t>
            </a:r>
            <a:endParaRPr lang="fr-FR" b="1" dirty="0" smtClean="0"/>
          </a:p>
          <a:p>
            <a:r>
              <a:rPr lang="fr-FR" b="1" dirty="0" smtClean="0"/>
              <a:t>Toute </a:t>
            </a:r>
            <a:r>
              <a:rPr lang="fr-FR" b="1" dirty="0"/>
              <a:t>information discriminante est à </a:t>
            </a:r>
            <a:r>
              <a:rPr lang="fr-FR" b="1" dirty="0" smtClean="0"/>
              <a:t>bannir</a:t>
            </a:r>
            <a:r>
              <a:rPr lang="fr-FR" dirty="0"/>
              <a:t> </a:t>
            </a:r>
            <a:r>
              <a:rPr lang="fr-FR" dirty="0" smtClean="0"/>
              <a:t>(date </a:t>
            </a:r>
            <a:r>
              <a:rPr lang="fr-FR" dirty="0"/>
              <a:t>de </a:t>
            </a:r>
            <a:r>
              <a:rPr lang="fr-FR" dirty="0" smtClean="0"/>
              <a:t>naissance, statut </a:t>
            </a:r>
            <a:r>
              <a:rPr lang="fr-FR" dirty="0"/>
              <a:t>familial, </a:t>
            </a:r>
            <a:r>
              <a:rPr lang="fr-FR" dirty="0" smtClean="0"/>
              <a:t>nationalité, physionomie</a:t>
            </a:r>
            <a:r>
              <a:rPr lang="is-IS" dirty="0" smtClean="0"/>
              <a:t>…).</a:t>
            </a:r>
          </a:p>
          <a:p>
            <a:r>
              <a:rPr lang="fr-FR" dirty="0"/>
              <a:t>Le vocabulaire utilisé sera celui de votre branche d’activité. Montrez votre expertise du </a:t>
            </a:r>
            <a:r>
              <a:rPr lang="fr-FR" dirty="0" smtClean="0"/>
              <a:t>milieu. Valorisez </a:t>
            </a:r>
            <a:r>
              <a:rPr lang="fr-FR" dirty="0"/>
              <a:t>vos compétences avec le </a:t>
            </a:r>
            <a:r>
              <a:rPr lang="fr-FR" b="1" dirty="0"/>
              <a:t>langage </a:t>
            </a:r>
            <a:r>
              <a:rPr lang="fr-FR" b="1" dirty="0" smtClean="0"/>
              <a:t>technique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211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erreurs à éviter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Supprimez les </a:t>
            </a:r>
            <a:r>
              <a:rPr lang="fr-FR" b="1" dirty="0"/>
              <a:t>expériences professionnelles sans rapport avec le poste ciblé</a:t>
            </a:r>
            <a:r>
              <a:rPr lang="fr-FR" dirty="0" smtClean="0"/>
              <a:t>.</a:t>
            </a:r>
          </a:p>
          <a:p>
            <a:r>
              <a:rPr lang="fr-FR" b="1" dirty="0"/>
              <a:t>Aucune information privée ne doit être divulguée</a:t>
            </a:r>
            <a:r>
              <a:rPr lang="fr-FR" dirty="0" smtClean="0"/>
              <a:t>. </a:t>
            </a:r>
            <a:r>
              <a:rPr lang="fr-FR" dirty="0"/>
              <a:t>Vos loisirs font également partie du domaine privé</a:t>
            </a:r>
            <a:r>
              <a:rPr lang="fr-FR" dirty="0" smtClean="0"/>
              <a:t>.</a:t>
            </a:r>
          </a:p>
          <a:p>
            <a:r>
              <a:rPr lang="fr-FR" b="1" dirty="0"/>
              <a:t>Nul besoin également de mentionner « CV » en haut de la page</a:t>
            </a:r>
            <a:r>
              <a:rPr lang="fr-FR" dirty="0"/>
              <a:t> : utilisez cet espace pour votre formation ou le poste occupé</a:t>
            </a:r>
            <a:r>
              <a:rPr lang="fr-FR" dirty="0" smtClean="0"/>
              <a:t>.</a:t>
            </a:r>
          </a:p>
          <a:p>
            <a:r>
              <a:rPr lang="fr-FR" dirty="0"/>
              <a:t>Une </a:t>
            </a:r>
            <a:r>
              <a:rPr lang="fr-FR" b="1" dirty="0"/>
              <a:t>photo</a:t>
            </a:r>
            <a:r>
              <a:rPr lang="fr-FR" dirty="0"/>
              <a:t> peut détourner l’attention de vos compétences et </a:t>
            </a:r>
            <a:r>
              <a:rPr lang="fr-FR" b="1" dirty="0"/>
              <a:t>n’est pas vraiment conseillée</a:t>
            </a:r>
            <a:r>
              <a:rPr lang="fr-FR" dirty="0"/>
              <a:t>.</a:t>
            </a:r>
          </a:p>
          <a:p>
            <a:r>
              <a:rPr lang="fr-FR" b="1" dirty="0"/>
              <a:t>Créez un compte mail dédié à votre recherche d’emploi</a:t>
            </a:r>
            <a:r>
              <a:rPr lang="fr-FR" dirty="0"/>
              <a:t> avec une adresse professionnelle</a:t>
            </a:r>
            <a:r>
              <a:rPr lang="fr-FR" dirty="0" smtClean="0"/>
              <a:t>.</a:t>
            </a:r>
          </a:p>
          <a:p>
            <a:r>
              <a:rPr lang="fr-FR" dirty="0"/>
              <a:t>B</a:t>
            </a:r>
            <a:r>
              <a:rPr lang="fr-FR" dirty="0" smtClean="0"/>
              <a:t>annissez</a:t>
            </a:r>
            <a:r>
              <a:rPr lang="fr-FR" b="1" dirty="0" smtClean="0"/>
              <a:t> </a:t>
            </a:r>
            <a:r>
              <a:rPr lang="fr-FR" b="1" dirty="0"/>
              <a:t>les fautes d'orthographe</a:t>
            </a:r>
            <a:r>
              <a:rPr lang="fr-FR" dirty="0"/>
              <a:t> et de syntaxe 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38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Apprendre autrement</a:t>
            </a:r>
            <a:r>
              <a:rPr lang="is-IS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Comment rédiger un CV efficace ? </a:t>
            </a:r>
            <a:r>
              <a:rPr lang="fr-FR" b="1" smtClean="0"/>
              <a:t>3 min </a:t>
            </a:r>
            <a:r>
              <a:rPr lang="fr-FR" b="1" dirty="0" smtClean="0"/>
              <a:t>55</a:t>
            </a:r>
            <a:r>
              <a:rPr lang="fr-FR" dirty="0"/>
              <a:t> </a:t>
            </a:r>
            <a:r>
              <a:rPr lang="fr-FR" u="sng" dirty="0" smtClean="0">
                <a:hlinkClick r:id="rId2"/>
              </a:rPr>
              <a:t>https</a:t>
            </a:r>
            <a:r>
              <a:rPr lang="fr-FR" u="sng" dirty="0">
                <a:hlinkClick r:id="rId2"/>
              </a:rPr>
              <a:t>://</a:t>
            </a:r>
            <a:r>
              <a:rPr lang="fr-FR" u="sng" dirty="0" smtClean="0">
                <a:hlinkClick r:id="rId2"/>
              </a:rPr>
              <a:t>www.youtube.com/watch?v=5oHVIuNPtGg</a:t>
            </a:r>
            <a:endParaRPr lang="fr-FR" dirty="0"/>
          </a:p>
          <a:p>
            <a:r>
              <a:rPr lang="fr-FR" dirty="0" smtClean="0"/>
              <a:t>Faire </a:t>
            </a:r>
            <a:r>
              <a:rPr lang="fr-FR" dirty="0"/>
              <a:t>un CV en </a:t>
            </a:r>
            <a:r>
              <a:rPr lang="fr-FR" dirty="0" smtClean="0"/>
              <a:t>ligne : </a:t>
            </a:r>
            <a:r>
              <a:rPr lang="fr-FR" i="1" dirty="0" smtClean="0"/>
              <a:t>www.onlinecv.fr</a:t>
            </a:r>
            <a:endParaRPr lang="fr-FR" dirty="0"/>
          </a:p>
          <a:p>
            <a:r>
              <a:rPr lang="fr-FR" i="1" dirty="0">
                <a:hlinkClick r:id="rId3"/>
              </a:rPr>
              <a:t>www.aidecv.fr/cv-gratuit</a:t>
            </a:r>
            <a:r>
              <a:rPr lang="fr-FR" u="sng" dirty="0">
                <a:hlinkClick r:id="rId3"/>
              </a:rPr>
              <a:t>‎</a:t>
            </a:r>
            <a:endParaRPr lang="fr-FR" dirty="0"/>
          </a:p>
          <a:p>
            <a:r>
              <a:rPr lang="fr-FR" i="1" dirty="0">
                <a:hlinkClick r:id="rId4"/>
              </a:rPr>
              <a:t>www.moncvparfait.fr/CV-Gratuit</a:t>
            </a:r>
            <a:r>
              <a:rPr lang="fr-FR" u="sng" dirty="0">
                <a:hlinkClick r:id="rId4"/>
              </a:rPr>
              <a:t>‎</a:t>
            </a:r>
            <a:endParaRPr lang="fr-FR" dirty="0"/>
          </a:p>
          <a:p>
            <a:r>
              <a:rPr lang="fr-FR" u="sng" dirty="0">
                <a:hlinkClick r:id="rId5" invalidUrl="https://www.cvwizard.fr/&#10;"/>
              </a:rPr>
              <a:t>https://www.cvwizard.fr/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762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7905750" cy="331893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</a:t>
            </a:r>
            <a:r>
              <a:rPr lang="fr-FR" sz="2800" dirty="0"/>
              <a:t>temps </a:t>
            </a:r>
            <a:r>
              <a:rPr lang="fr-FR" sz="2800" dirty="0" smtClean="0"/>
              <a:t>moyen accordé </a:t>
            </a:r>
            <a:r>
              <a:rPr lang="fr-FR" sz="2800" dirty="0"/>
              <a:t>à chaque CV </a:t>
            </a:r>
            <a:r>
              <a:rPr lang="fr-FR" sz="2800" dirty="0" smtClean="0"/>
              <a:t>est </a:t>
            </a:r>
            <a:r>
              <a:rPr lang="fr-FR" sz="2800" dirty="0"/>
              <a:t>e</a:t>
            </a:r>
            <a:r>
              <a:rPr lang="fr-FR" sz="2800" dirty="0" smtClean="0"/>
              <a:t>stimé </a:t>
            </a:r>
            <a:r>
              <a:rPr lang="fr-FR" sz="2800" dirty="0"/>
              <a:t>entre </a:t>
            </a:r>
            <a:r>
              <a:rPr lang="fr-FR" sz="2800" b="1" dirty="0"/>
              <a:t>6 et 30 </a:t>
            </a:r>
            <a:r>
              <a:rPr lang="fr-FR" sz="2800" b="1" dirty="0" smtClean="0"/>
              <a:t>secondes.</a:t>
            </a:r>
          </a:p>
          <a:p>
            <a:r>
              <a:rPr lang="fr-FR" sz="2800" dirty="0"/>
              <a:t>Cette démarche reste un passage obligé pour tout demandeur d’emploi, </a:t>
            </a:r>
            <a:r>
              <a:rPr lang="fr-FR" sz="2800" b="1" dirty="0"/>
              <a:t>une étape cruciale dans la sélection pour un </a:t>
            </a:r>
            <a:r>
              <a:rPr lang="fr-FR" sz="2800" b="1" dirty="0" smtClean="0"/>
              <a:t>travail</a:t>
            </a:r>
          </a:p>
          <a:p>
            <a:r>
              <a:rPr lang="fr-FR" sz="2800" b="1" dirty="0"/>
              <a:t>Le CV doit être efficace pour être retenu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27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Qu’est-ce qu’un CV ?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Véritable fiche de </a:t>
            </a:r>
            <a:r>
              <a:rPr lang="fr-FR" sz="2800" b="1" dirty="0"/>
              <a:t>présentation professionnelle</a:t>
            </a:r>
            <a:r>
              <a:rPr lang="fr-FR" sz="2800" dirty="0"/>
              <a:t>, le </a:t>
            </a:r>
            <a:r>
              <a:rPr lang="fr-FR" sz="2800" dirty="0" smtClean="0"/>
              <a:t>CV offre</a:t>
            </a:r>
            <a:r>
              <a:rPr lang="fr-FR" sz="2800" dirty="0"/>
              <a:t> </a:t>
            </a:r>
            <a:r>
              <a:rPr lang="fr-FR" sz="2800" b="1" dirty="0"/>
              <a:t>un bilan visuel de votre </a:t>
            </a:r>
            <a:r>
              <a:rPr lang="fr-FR" sz="2800" b="1" dirty="0" smtClean="0"/>
              <a:t>parcours dans</a:t>
            </a:r>
            <a:r>
              <a:rPr lang="fr-FR" sz="2800" dirty="0" smtClean="0"/>
              <a:t> </a:t>
            </a:r>
            <a:r>
              <a:rPr lang="fr-FR" sz="2800" dirty="0"/>
              <a:t>une ou plusieurs branches d’activité. </a:t>
            </a:r>
            <a:endParaRPr lang="fr-FR" sz="2800" dirty="0" smtClean="0"/>
          </a:p>
          <a:p>
            <a:r>
              <a:rPr lang="fr-FR" sz="2800" dirty="0" smtClean="0"/>
              <a:t>Il détaille </a:t>
            </a:r>
            <a:r>
              <a:rPr lang="fr-FR" sz="2800" b="1" dirty="0"/>
              <a:t>votre formation, votre expérience </a:t>
            </a:r>
            <a:r>
              <a:rPr lang="fr-FR" sz="2800" dirty="0"/>
              <a:t>et met en avant </a:t>
            </a:r>
            <a:r>
              <a:rPr lang="fr-FR" sz="2800" b="1" dirty="0"/>
              <a:t>vos compétences pour le poste </a:t>
            </a:r>
            <a:r>
              <a:rPr lang="fr-FR" sz="2800" b="1" dirty="0" smtClean="0"/>
              <a:t>ciblé</a:t>
            </a:r>
            <a:r>
              <a:rPr lang="fr-FR" sz="2800" dirty="0" smtClean="0"/>
              <a:t>.</a:t>
            </a:r>
          </a:p>
          <a:p>
            <a:r>
              <a:rPr lang="fr-FR" sz="2800" dirty="0"/>
              <a:t>Il permet d’évaluer rapidement si vous correspondez au profil recherché</a:t>
            </a:r>
            <a:r>
              <a:rPr lang="fr-FR" sz="28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578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différentes parties du CV</a:t>
            </a:r>
            <a:br>
              <a:rPr lang="fr-FR" b="1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595492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0186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titre accrocheur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L’en-tête </a:t>
            </a:r>
            <a:r>
              <a:rPr lang="fr-FR" sz="2800" dirty="0"/>
              <a:t>doit </a:t>
            </a:r>
            <a:r>
              <a:rPr lang="fr-FR" sz="2800" b="1" dirty="0"/>
              <a:t>capter l’attention</a:t>
            </a:r>
            <a:r>
              <a:rPr lang="fr-FR" sz="2800" b="1" dirty="0" smtClean="0"/>
              <a:t>.</a:t>
            </a:r>
          </a:p>
          <a:p>
            <a:r>
              <a:rPr lang="fr-FR" sz="2800" b="1" dirty="0"/>
              <a:t>Votre profession doit apparaître associée à votre nom</a:t>
            </a:r>
            <a:r>
              <a:rPr lang="fr-FR" sz="2800" b="1" dirty="0" smtClean="0"/>
              <a:t>.</a:t>
            </a:r>
          </a:p>
          <a:p>
            <a:r>
              <a:rPr lang="fr-FR" sz="2800" dirty="0"/>
              <a:t> Pour une candidature spontanée, </a:t>
            </a:r>
            <a:r>
              <a:rPr lang="fr-FR" sz="2800" b="1" dirty="0"/>
              <a:t>votre objectif doit déjà apparaître, </a:t>
            </a:r>
            <a:r>
              <a:rPr lang="fr-FR" sz="2800" dirty="0"/>
              <a:t>sans quoi l’employeur ne comprend pas le but </a:t>
            </a:r>
            <a:r>
              <a:rPr lang="fr-FR" sz="2800" dirty="0" smtClean="0"/>
              <a:t>de </a:t>
            </a:r>
            <a:r>
              <a:rPr lang="fr-FR" sz="2800" dirty="0"/>
              <a:t>votre démarche</a:t>
            </a:r>
            <a:r>
              <a:rPr lang="fr-FR" sz="2800" dirty="0" smtClean="0"/>
              <a:t>.</a:t>
            </a:r>
          </a:p>
          <a:p>
            <a:r>
              <a:rPr lang="fr-FR" sz="2800" i="1" dirty="0" smtClean="0"/>
              <a:t>Exemple </a:t>
            </a:r>
            <a:r>
              <a:rPr lang="fr-FR" sz="2800" dirty="0" smtClean="0"/>
              <a:t>: </a:t>
            </a:r>
            <a:r>
              <a:rPr lang="fr-FR" sz="2200" dirty="0" smtClean="0"/>
              <a:t>https://www.moncvparfait.fr/creer-cv?uid=565c04be-e7a0-48ef-9d30-52f1b6eaff7b&amp;frmbldr=1&amp;wizard=true&amp;productid=17&amp;isinternalredirect=true</a:t>
            </a:r>
            <a:endParaRPr lang="fr-FR" sz="28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07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Des compétences appropriées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600960"/>
            <a:ext cx="10083800" cy="351536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Détaillez ensuite vos compétences personnelles en lien avec votre formation comme avec votre travail quotidien</a:t>
            </a:r>
            <a:r>
              <a:rPr lang="fr-FR" dirty="0" smtClean="0"/>
              <a:t>.</a:t>
            </a:r>
          </a:p>
          <a:p>
            <a:r>
              <a:rPr lang="fr-FR" dirty="0"/>
              <a:t>Mettez en valeur </a:t>
            </a:r>
            <a:r>
              <a:rPr lang="fr-FR" b="1" dirty="0"/>
              <a:t>votre parcours scolaire à travers les compétences spécifiques</a:t>
            </a:r>
            <a:r>
              <a:rPr lang="fr-FR" dirty="0"/>
              <a:t> alors développées ainsi que les compétences transversales implicites. </a:t>
            </a:r>
            <a:endParaRPr lang="fr-FR" dirty="0" smtClean="0"/>
          </a:p>
          <a:p>
            <a:r>
              <a:rPr lang="fr-FR" b="1" dirty="0"/>
              <a:t>N</a:t>
            </a:r>
            <a:r>
              <a:rPr lang="fr-FR" b="1" dirty="0" smtClean="0"/>
              <a:t>otez </a:t>
            </a:r>
            <a:r>
              <a:rPr lang="fr-FR" b="1" dirty="0"/>
              <a:t>les dates, noms et localisations des établissements</a:t>
            </a:r>
            <a:r>
              <a:rPr lang="fr-FR" dirty="0"/>
              <a:t>, sans oublier vos spécialisations, pour davantage de crédibilité</a:t>
            </a:r>
            <a:r>
              <a:rPr lang="fr-FR" dirty="0" smtClean="0"/>
              <a:t>.</a:t>
            </a:r>
          </a:p>
          <a:p>
            <a:r>
              <a:rPr lang="fr-FR" dirty="0"/>
              <a:t>Pensez à </a:t>
            </a:r>
            <a:r>
              <a:rPr lang="fr-FR" dirty="0" smtClean="0"/>
              <a:t>mentionner les</a:t>
            </a:r>
            <a:r>
              <a:rPr lang="fr-FR" dirty="0"/>
              <a:t> </a:t>
            </a:r>
            <a:r>
              <a:rPr lang="fr-FR" b="1" dirty="0" smtClean="0"/>
              <a:t>logiciels </a:t>
            </a:r>
            <a:r>
              <a:rPr lang="fr-FR" b="1" dirty="0"/>
              <a:t>maîtrisés</a:t>
            </a:r>
            <a:r>
              <a:rPr lang="fr-FR" dirty="0"/>
              <a:t> et </a:t>
            </a:r>
            <a:r>
              <a:rPr lang="fr-FR" b="1" dirty="0"/>
              <a:t>votre niveau en langues étrangère</a:t>
            </a:r>
            <a:r>
              <a:rPr lang="fr-FR" dirty="0"/>
              <a:t>s si ces données influencent positivement votre sélection.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permis de conduire peut devenir un atout majeur dans certains cas de figure.</a:t>
            </a:r>
          </a:p>
        </p:txBody>
      </p:sp>
    </p:spTree>
    <p:extLst>
      <p:ext uri="{BB962C8B-B14F-4D97-AF65-F5344CB8AC3E}">
        <p14:creationId xmlns="" xmlns:p14="http://schemas.microsoft.com/office/powerpoint/2010/main" val="6993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solide expérience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2526" y="2565778"/>
            <a:ext cx="9601196" cy="2795739"/>
          </a:xfrm>
        </p:spPr>
        <p:txBody>
          <a:bodyPr>
            <a:noAutofit/>
          </a:bodyPr>
          <a:lstStyle/>
          <a:p>
            <a:r>
              <a:rPr lang="fr-FR" sz="1800" dirty="0"/>
              <a:t>L’essentiel </a:t>
            </a:r>
            <a:r>
              <a:rPr lang="fr-FR" sz="1800" dirty="0" smtClean="0"/>
              <a:t>est de </a:t>
            </a:r>
            <a:r>
              <a:rPr lang="fr-FR" sz="1800" dirty="0"/>
              <a:t>faire ressortir votre maîtrise du contexte de travail à partir des </a:t>
            </a:r>
            <a:r>
              <a:rPr lang="fr-FR" sz="1800" b="1" dirty="0"/>
              <a:t>éléments concrets</a:t>
            </a:r>
            <a:r>
              <a:rPr lang="fr-FR" sz="1800" dirty="0"/>
              <a:t> de votre activité</a:t>
            </a:r>
            <a:r>
              <a:rPr lang="fr-FR" sz="1800" dirty="0" smtClean="0"/>
              <a:t>.</a:t>
            </a:r>
          </a:p>
          <a:p>
            <a:r>
              <a:rPr lang="fr-FR" sz="1800" b="1" dirty="0" smtClean="0"/>
              <a:t>L’ordre </a:t>
            </a:r>
            <a:r>
              <a:rPr lang="fr-FR" sz="1800" b="1" dirty="0"/>
              <a:t>chronologique inversé est de rigueur </a:t>
            </a:r>
            <a:r>
              <a:rPr lang="fr-FR" sz="1800" dirty="0"/>
              <a:t>mais vous pouvez aussi classer les postes occupés ou les stages par </a:t>
            </a:r>
            <a:r>
              <a:rPr lang="fr-FR" sz="1800" b="1" dirty="0"/>
              <a:t>ordre de pertinence</a:t>
            </a:r>
            <a:r>
              <a:rPr lang="fr-FR" sz="1800" dirty="0"/>
              <a:t> par rapport à l’offre </a:t>
            </a:r>
            <a:r>
              <a:rPr lang="fr-FR" sz="1800" dirty="0" smtClean="0"/>
              <a:t>d’emploi</a:t>
            </a:r>
          </a:p>
          <a:p>
            <a:r>
              <a:rPr lang="fr-FR" sz="1800" dirty="0"/>
              <a:t>La mention </a:t>
            </a:r>
            <a:r>
              <a:rPr lang="fr-FR" sz="1800" b="1" dirty="0"/>
              <a:t>du nom de chaque société, du poste hiérarchique et des dates précises</a:t>
            </a:r>
            <a:r>
              <a:rPr lang="fr-FR" sz="1800" dirty="0"/>
              <a:t> </a:t>
            </a:r>
            <a:r>
              <a:rPr lang="fr-FR" sz="1800" dirty="0" smtClean="0"/>
              <a:t>sont importants.</a:t>
            </a:r>
          </a:p>
          <a:p>
            <a:pPr algn="just"/>
            <a:r>
              <a:rPr lang="fr-FR" sz="1800" dirty="0" smtClean="0"/>
              <a:t>Un CV étudiant</a:t>
            </a:r>
            <a:r>
              <a:rPr lang="fr-FR" sz="1800" dirty="0"/>
              <a:t>, sans prétention, classera plutôt les stages en entreprises dans la partie </a:t>
            </a:r>
            <a:r>
              <a:rPr lang="fr-FR" sz="1800" dirty="0" smtClean="0"/>
              <a:t>  « c</a:t>
            </a:r>
            <a:r>
              <a:rPr lang="fr-FR" sz="1800" i="1" dirty="0" smtClean="0"/>
              <a:t>ompétences/formations </a:t>
            </a:r>
            <a:r>
              <a:rPr lang="fr-FR" sz="1800" i="1" dirty="0"/>
              <a:t>»</a:t>
            </a:r>
            <a:r>
              <a:rPr lang="fr-FR" sz="1800" dirty="0"/>
              <a:t>. </a:t>
            </a:r>
            <a:endParaRPr lang="fr-FR" sz="1800" dirty="0" smtClean="0"/>
          </a:p>
          <a:p>
            <a:r>
              <a:rPr lang="fr-FR" sz="1800" dirty="0" smtClean="0"/>
              <a:t>Les </a:t>
            </a:r>
            <a:r>
              <a:rPr lang="fr-FR" sz="1800" dirty="0"/>
              <a:t>petits jobs saisonniers ne doivent pas figurer dans le CV, sauf s’ils ont un lien direct avec l’offre d’emploi.</a:t>
            </a:r>
          </a:p>
        </p:txBody>
      </p:sp>
    </p:spTree>
    <p:extLst>
      <p:ext uri="{BB962C8B-B14F-4D97-AF65-F5344CB8AC3E}">
        <p14:creationId xmlns="" xmlns:p14="http://schemas.microsoft.com/office/powerpoint/2010/main" val="70053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parties en option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Une partie </a:t>
            </a:r>
            <a:r>
              <a:rPr lang="fr-FR" sz="2800" i="1" dirty="0"/>
              <a:t>« hobbies »</a:t>
            </a:r>
            <a:r>
              <a:rPr lang="fr-FR" sz="2800" dirty="0"/>
              <a:t> peut être rajoutée. </a:t>
            </a:r>
            <a:r>
              <a:rPr lang="fr-FR" sz="2800" dirty="0" smtClean="0"/>
              <a:t>Elle </a:t>
            </a:r>
            <a:r>
              <a:rPr lang="fr-FR" sz="2800" dirty="0"/>
              <a:t>illustre souvent une </a:t>
            </a:r>
            <a:r>
              <a:rPr lang="fr-FR" sz="2800" b="1" dirty="0"/>
              <a:t>qualité nécessaire pour le métier</a:t>
            </a:r>
            <a:r>
              <a:rPr lang="fr-FR" sz="2800" dirty="0"/>
              <a:t>. </a:t>
            </a:r>
            <a:endParaRPr lang="fr-FR" sz="2800" dirty="0" smtClean="0"/>
          </a:p>
          <a:p>
            <a:r>
              <a:rPr lang="fr-FR" sz="2800" dirty="0"/>
              <a:t>Vos actions en tant que bénévole soulignent votre profil </a:t>
            </a:r>
            <a:r>
              <a:rPr lang="fr-FR" sz="2800" dirty="0" smtClean="0"/>
              <a:t>volontaire.</a:t>
            </a:r>
          </a:p>
          <a:p>
            <a:r>
              <a:rPr lang="fr-FR" sz="2800" dirty="0" smtClean="0"/>
              <a:t>Certaines</a:t>
            </a:r>
            <a:r>
              <a:rPr lang="fr-FR" sz="2800" dirty="0"/>
              <a:t> </a:t>
            </a:r>
            <a:r>
              <a:rPr lang="fr-FR" sz="2800" b="1" dirty="0" smtClean="0"/>
              <a:t>responsabilités </a:t>
            </a:r>
            <a:r>
              <a:rPr lang="fr-FR" sz="2800" dirty="0" smtClean="0"/>
              <a:t>dans </a:t>
            </a:r>
            <a:r>
              <a:rPr lang="fr-FR" sz="2800" dirty="0"/>
              <a:t>les associations évoquent vos capacités pour le </a:t>
            </a:r>
            <a:r>
              <a:rPr lang="fr-FR" sz="2800" i="1" dirty="0"/>
              <a:t>leadership</a:t>
            </a:r>
            <a:r>
              <a:rPr lang="fr-FR" sz="2800" dirty="0"/>
              <a:t> ou la communication, autant de points forts à signaler.</a:t>
            </a:r>
          </a:p>
        </p:txBody>
      </p:sp>
    </p:spTree>
    <p:extLst>
      <p:ext uri="{BB962C8B-B14F-4D97-AF65-F5344CB8AC3E}">
        <p14:creationId xmlns="" xmlns:p14="http://schemas.microsoft.com/office/powerpoint/2010/main" val="54517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Conseils pour rédiger un CV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CV a pour vocation de condenser l’information et de la rendre </a:t>
            </a:r>
            <a:r>
              <a:rPr lang="fr-FR" dirty="0" smtClean="0"/>
              <a:t>visuelle.</a:t>
            </a:r>
          </a:p>
          <a:p>
            <a:r>
              <a:rPr lang="fr-FR" b="1" dirty="0"/>
              <a:t>L</a:t>
            </a:r>
            <a:r>
              <a:rPr lang="fr-FR" b="1" dirty="0" smtClean="0"/>
              <a:t>ongueur </a:t>
            </a:r>
            <a:r>
              <a:rPr lang="fr-FR" b="1" dirty="0"/>
              <a:t>idéale d’une </a:t>
            </a:r>
            <a:r>
              <a:rPr lang="fr-FR" b="1" dirty="0" smtClean="0"/>
              <a:t>page</a:t>
            </a:r>
          </a:p>
          <a:p>
            <a:r>
              <a:rPr lang="fr-FR" dirty="0"/>
              <a:t>Vous avez le choix entre plusieurs présentations. Votre </a:t>
            </a:r>
            <a:r>
              <a:rPr lang="fr-FR" b="1" dirty="0"/>
              <a:t>mise en page</a:t>
            </a:r>
            <a:r>
              <a:rPr lang="fr-FR" dirty="0"/>
              <a:t> doit à la fois refléter votre profil et respecter l’image de l’entreprise concernée</a:t>
            </a:r>
            <a:r>
              <a:rPr lang="fr-FR" dirty="0" smtClean="0"/>
              <a:t>.</a:t>
            </a:r>
          </a:p>
          <a:p>
            <a:r>
              <a:rPr lang="fr-FR" dirty="0"/>
              <a:t>Enregistrez votre CV terminé au </a:t>
            </a:r>
            <a:r>
              <a:rPr lang="fr-FR" b="1" dirty="0"/>
              <a:t>format PDF</a:t>
            </a:r>
            <a:r>
              <a:rPr lang="fr-FR" dirty="0"/>
              <a:t> pour conserver votre mise en page </a:t>
            </a:r>
            <a:r>
              <a:rPr lang="fr-FR" dirty="0" smtClean="0"/>
              <a:t>quel que </a:t>
            </a:r>
            <a:r>
              <a:rPr lang="fr-FR" dirty="0"/>
              <a:t>soit l’usage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88801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197</Words>
  <Application>Microsoft Office PowerPoint</Application>
  <PresentationFormat>Personnalisé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Organique</vt:lpstr>
      <vt:lpstr>Rédiger son CV</vt:lpstr>
      <vt:lpstr>Contexte</vt:lpstr>
      <vt:lpstr>Qu’est-ce qu’un CV ? </vt:lpstr>
      <vt:lpstr>Les différentes parties du CV </vt:lpstr>
      <vt:lpstr>Un titre accrocheur</vt:lpstr>
      <vt:lpstr>Des compétences appropriées </vt:lpstr>
      <vt:lpstr>Une solide expérience</vt:lpstr>
      <vt:lpstr>Les parties en option </vt:lpstr>
      <vt:lpstr>Conseils pour rédiger un CV </vt:lpstr>
      <vt:lpstr>Conseils pour rédiger un CV </vt:lpstr>
      <vt:lpstr>Les erreurs à éviter</vt:lpstr>
      <vt:lpstr>Apprendre autrement…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son CV</dc:title>
  <dc:creator>simonneau</dc:creator>
  <cp:lastModifiedBy>e.vermeulin</cp:lastModifiedBy>
  <cp:revision>31</cp:revision>
  <dcterms:created xsi:type="dcterms:W3CDTF">2019-10-28T16:07:18Z</dcterms:created>
  <dcterms:modified xsi:type="dcterms:W3CDTF">2020-02-21T07:52:33Z</dcterms:modified>
</cp:coreProperties>
</file>